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7"/>
  </p:notesMasterIdLst>
  <p:sldIdLst>
    <p:sldId id="256" r:id="rId2"/>
    <p:sldId id="257" r:id="rId3"/>
    <p:sldId id="259" r:id="rId4"/>
    <p:sldId id="263" r:id="rId5"/>
    <p:sldId id="264" r:id="rId6"/>
    <p:sldId id="265" r:id="rId7"/>
    <p:sldId id="274" r:id="rId8"/>
    <p:sldId id="276" r:id="rId9"/>
    <p:sldId id="266" r:id="rId10"/>
    <p:sldId id="267" r:id="rId11"/>
    <p:sldId id="268" r:id="rId12"/>
    <p:sldId id="269" r:id="rId13"/>
    <p:sldId id="270" r:id="rId14"/>
    <p:sldId id="272" r:id="rId15"/>
    <p:sldId id="278" r:id="rId16"/>
    <p:sldId id="277" r:id="rId17"/>
    <p:sldId id="279" r:id="rId18"/>
    <p:sldId id="280" r:id="rId19"/>
    <p:sldId id="260" r:id="rId20"/>
    <p:sldId id="258" r:id="rId21"/>
    <p:sldId id="281" r:id="rId22"/>
    <p:sldId id="282" r:id="rId23"/>
    <p:sldId id="283" r:id="rId24"/>
    <p:sldId id="261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62" r:id="rId33"/>
    <p:sldId id="291" r:id="rId34"/>
    <p:sldId id="293" r:id="rId35"/>
    <p:sldId id="292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8" r:id="rId49"/>
    <p:sldId id="306" r:id="rId50"/>
    <p:sldId id="307" r:id="rId51"/>
    <p:sldId id="309" r:id="rId52"/>
    <p:sldId id="310" r:id="rId53"/>
    <p:sldId id="311" r:id="rId54"/>
    <p:sldId id="312" r:id="rId55"/>
    <p:sldId id="313" r:id="rId56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63"/>
  </p:normalViewPr>
  <p:slideViewPr>
    <p:cSldViewPr snapToGrid="0">
      <p:cViewPr>
        <p:scale>
          <a:sx n="92" d="100"/>
          <a:sy n="92" d="100"/>
        </p:scale>
        <p:origin x="112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C7520A-1CE5-ED47-849B-2D4533BD1414}" type="datetimeFigureOut">
              <a:rPr lang="es-ES" smtClean="0"/>
              <a:t>7/11/25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6BFBFE-FFDD-6A42-8E53-6D8D987EBE7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747835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More </a:t>
            </a:r>
            <a:r>
              <a:rPr lang="es-ES" dirty="0" err="1"/>
              <a:t>than</a:t>
            </a:r>
            <a:r>
              <a:rPr lang="es-ES" dirty="0"/>
              <a:t> 95% of </a:t>
            </a:r>
            <a:r>
              <a:rPr lang="es-ES" dirty="0" err="1"/>
              <a:t>penile</a:t>
            </a:r>
            <a:r>
              <a:rPr lang="es-ES" dirty="0"/>
              <a:t> </a:t>
            </a:r>
            <a:r>
              <a:rPr lang="es-ES" dirty="0" err="1"/>
              <a:t>cancers</a:t>
            </a:r>
            <a:r>
              <a:rPr lang="es-ES" dirty="0"/>
              <a:t> are </a:t>
            </a:r>
            <a:r>
              <a:rPr lang="es-ES" dirty="0" err="1"/>
              <a:t>SCCs</a:t>
            </a:r>
            <a:r>
              <a:rPr lang="es-ES" dirty="0"/>
              <a:t>. 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6BFBFE-FFDD-6A42-8E53-6D8D987EBE7B}" type="slidenum">
              <a:rPr lang="es-ES" smtClean="0"/>
              <a:t>20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105103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More </a:t>
            </a:r>
            <a:r>
              <a:rPr lang="es-ES" dirty="0" err="1"/>
              <a:t>than</a:t>
            </a:r>
            <a:r>
              <a:rPr lang="es-ES" dirty="0"/>
              <a:t> 95% of </a:t>
            </a:r>
            <a:r>
              <a:rPr lang="es-ES" dirty="0" err="1"/>
              <a:t>penile</a:t>
            </a:r>
            <a:r>
              <a:rPr lang="es-ES" dirty="0"/>
              <a:t> </a:t>
            </a:r>
            <a:r>
              <a:rPr lang="es-ES" dirty="0" err="1"/>
              <a:t>cancers</a:t>
            </a:r>
            <a:r>
              <a:rPr lang="es-ES" dirty="0"/>
              <a:t> are </a:t>
            </a:r>
            <a:r>
              <a:rPr lang="es-ES" dirty="0" err="1"/>
              <a:t>SCCs</a:t>
            </a:r>
            <a:r>
              <a:rPr lang="es-ES" dirty="0"/>
              <a:t>. 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6BFBFE-FFDD-6A42-8E53-6D8D987EBE7B}" type="slidenum">
              <a:rPr lang="es-ES" smtClean="0"/>
              <a:t>21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960968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More </a:t>
            </a:r>
            <a:r>
              <a:rPr lang="es-ES" dirty="0" err="1"/>
              <a:t>than</a:t>
            </a:r>
            <a:r>
              <a:rPr lang="es-ES" dirty="0"/>
              <a:t> 95% of </a:t>
            </a:r>
            <a:r>
              <a:rPr lang="es-ES" dirty="0" err="1"/>
              <a:t>penile</a:t>
            </a:r>
            <a:r>
              <a:rPr lang="es-ES" dirty="0"/>
              <a:t> </a:t>
            </a:r>
            <a:r>
              <a:rPr lang="es-ES" dirty="0" err="1"/>
              <a:t>cancers</a:t>
            </a:r>
            <a:r>
              <a:rPr lang="es-ES" dirty="0"/>
              <a:t> are </a:t>
            </a:r>
            <a:r>
              <a:rPr lang="es-ES" dirty="0" err="1"/>
              <a:t>SCCs</a:t>
            </a:r>
            <a:r>
              <a:rPr lang="es-ES" dirty="0"/>
              <a:t>. 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6BFBFE-FFDD-6A42-8E53-6D8D987EBE7B}" type="slidenum">
              <a:rPr lang="es-ES" smtClean="0"/>
              <a:t>22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894029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More </a:t>
            </a:r>
            <a:r>
              <a:rPr lang="es-ES" dirty="0" err="1"/>
              <a:t>than</a:t>
            </a:r>
            <a:r>
              <a:rPr lang="es-ES" dirty="0"/>
              <a:t> 95% of </a:t>
            </a:r>
            <a:r>
              <a:rPr lang="es-ES" dirty="0" err="1"/>
              <a:t>penile</a:t>
            </a:r>
            <a:r>
              <a:rPr lang="es-ES" dirty="0"/>
              <a:t> </a:t>
            </a:r>
            <a:r>
              <a:rPr lang="es-ES" dirty="0" err="1"/>
              <a:t>cancers</a:t>
            </a:r>
            <a:r>
              <a:rPr lang="es-ES" dirty="0"/>
              <a:t> are </a:t>
            </a:r>
            <a:r>
              <a:rPr lang="es-ES" dirty="0" err="1"/>
              <a:t>SCCs</a:t>
            </a:r>
            <a:r>
              <a:rPr lang="es-ES" dirty="0"/>
              <a:t>. 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6BFBFE-FFDD-6A42-8E53-6D8D987EBE7B}" type="slidenum">
              <a:rPr lang="es-ES" smtClean="0"/>
              <a:t>23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390441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Debe comprobarse niveles de testosterona por debajo de 50 </a:t>
            </a:r>
            <a:r>
              <a:rPr lang="es-E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ng</a:t>
            </a:r>
            <a:r>
              <a:rPr lang="es-E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/dl antes de diagnosticar CPRC.</a:t>
            </a:r>
            <a:r>
              <a:rPr lang="es-ES" dirty="0">
                <a:effectLst/>
              </a:rPr>
              <a:t> 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6BFBFE-FFDD-6A42-8E53-6D8D987EBE7B}" type="slidenum">
              <a:rPr lang="es-ES" smtClean="0"/>
              <a:t>52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110244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13CBC49-7605-9321-096C-9C1F802818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3845853-BF3C-C132-B287-C93EEE0B62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EE6C0A0-F96B-7D33-F7FD-8F326D6C3A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1614-DD6B-49CD-A247-1937CF1361F0}" type="datetimeFigureOut">
              <a:rPr lang="es-ES" smtClean="0"/>
              <a:t>4/11/25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7C28C91-9F64-47A9-699C-A911A301AC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EA8F574-4D0F-9784-3A73-506809EA6A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76735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0D2DF4-1BDF-F874-CF9B-F9DA8E7EF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A1E11A6-8249-9A91-ED21-50D29347E0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37FF66E-77BC-9657-8E38-A4CFC6884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1614-DD6B-49CD-A247-1937CF1361F0}" type="datetimeFigureOut">
              <a:rPr lang="es-ES" smtClean="0"/>
              <a:t>4/11/25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25AC4B3-9A76-2240-B5DB-FC1FA2680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2EB660F-68F7-E953-AA6E-DC80AFB3E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11815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0E033AF-79B1-D510-6CE8-BA74302DF3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E325AEA-FBAB-779E-6788-9F580C51BD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E13EDBD-20CC-03DF-0ED9-7905E1384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1614-DD6B-49CD-A247-1937CF1361F0}" type="datetimeFigureOut">
              <a:rPr lang="es-ES" smtClean="0"/>
              <a:t>4/11/25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B766D9A-B1C6-CD2E-F4CE-F585B5AEA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BB78722-E60F-C016-F090-308DA4AE5A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36890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EAD7DA-9E32-DCBC-E762-E35A18687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6C1D06A-916A-954E-0A1E-2C00350CE2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DD2038A-F328-26EB-4AE2-9CB7C9881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1614-DD6B-49CD-A247-1937CF1361F0}" type="datetimeFigureOut">
              <a:rPr lang="es-ES" smtClean="0"/>
              <a:t>4/11/25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6356524-A7E2-4726-D808-EB36B178EF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76092E9-4298-B98A-0D31-4A24E9B8A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4776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EE120D-E6FC-A38A-64A5-9B1E3ECBD9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FA291AB-8783-4728-721D-38F0BAABA5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B216C0D-ED77-A3FB-1229-FCE39EA1D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1614-DD6B-49CD-A247-1937CF1361F0}" type="datetimeFigureOut">
              <a:rPr lang="es-ES" smtClean="0"/>
              <a:t>4/11/25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B57139-F468-1448-0486-6D9CBEDA5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520D690-EC57-B98E-4FC2-2FB8FFDF7A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79017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CE85C2-83BE-42D5-3DE7-92680ABA9B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8C87756-A933-E82D-66D2-B7646A4942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3755375-16C8-5574-695A-60D9DBCF96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8BD1AE7-070A-4A52-2987-A4853B6D0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1614-DD6B-49CD-A247-1937CF1361F0}" type="datetimeFigureOut">
              <a:rPr lang="es-ES" smtClean="0"/>
              <a:t>4/11/25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C7B5E17-350C-E2E2-5410-8E4302A0B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898C57B-CBCC-7C3F-7CBD-E81162A92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39816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E97D60-8BC1-58BC-EBAA-A847A8A0D4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FB6BDD4-115F-D8CA-0064-ECB7BF97F3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E4B1A95-FEA0-BB80-B80F-26BEEB8DA9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56F57FD-C18D-ACC2-3E26-383399C22D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A6800B8-5A89-3659-6E0D-598FCDD46A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4F8537C3-07D6-7906-D16B-4676D05400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1614-DD6B-49CD-A247-1937CF1361F0}" type="datetimeFigureOut">
              <a:rPr lang="es-ES" smtClean="0"/>
              <a:t>4/11/25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B3A1AD1D-88D5-66CE-89A5-484E55BFB8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2FEC0268-5B04-C8F4-0F08-B903C0688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57224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8136F6-0B7C-66A0-7490-DD40388E4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699C591-53E2-DF74-1E1F-07C789870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1614-DD6B-49CD-A247-1937CF1361F0}" type="datetimeFigureOut">
              <a:rPr lang="es-ES" smtClean="0"/>
              <a:t>4/11/25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39929033-2E7A-B7AD-B61B-FE14C5A94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DCF8589-B67A-C76B-CC09-C3D5DEAC6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88566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4B4D3460-FFE7-958F-586B-9BFFE22620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1614-DD6B-49CD-A247-1937CF1361F0}" type="datetimeFigureOut">
              <a:rPr lang="es-ES" smtClean="0"/>
              <a:t>4/11/25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AC7C810-2F7B-0E61-0932-43886D411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EF72DF8-3C27-38CD-66C8-F539B84E9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05121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6E0C21-787F-3576-60BF-41F38D1E58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F53A38E-F1C1-EAA3-9611-20908E1835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F41D63B-308D-8003-BEE0-A63ED30DBD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8322E35-CA04-8648-B602-186061FDA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1614-DD6B-49CD-A247-1937CF1361F0}" type="datetimeFigureOut">
              <a:rPr lang="es-ES" smtClean="0"/>
              <a:t>4/11/25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AF2AD8B-628E-8C0A-EF2B-45DC0C2E0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86A8814-8522-4E64-84AB-60E849BB3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58111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224CEB-E003-1967-83B1-2B64CDA46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96F0B3A-AFB6-2A9B-AFDE-336FA49D16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6A433E2-36AB-533F-1FFC-1B80458AA6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6D34FF4-3D2F-D8B2-018E-604F65121F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1614-DD6B-49CD-A247-1937CF1361F0}" type="datetimeFigureOut">
              <a:rPr lang="es-ES" smtClean="0"/>
              <a:t>4/11/25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B13E818-AD0A-28D0-0396-8BE68DAFC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FE13F74-ADC1-893E-6E3F-5BEE443032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73879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5CBE11EA-2C2C-191D-437B-F861E40D4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CA2EAAE-1478-C957-FDA7-BF09147979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1703E5F-70FD-20E0-0E34-4C1ABE445D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A1614-DD6B-49CD-A247-1937CF1361F0}" type="datetimeFigureOut">
              <a:rPr lang="es-ES" smtClean="0"/>
              <a:t>4/11/25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C6E6E05-48B7-BC6E-B500-FE11275AE2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D2FE8F6-C5E1-F0AC-B1BC-F784D90754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04090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8E8145F-BF76-ADBA-F6B0-39E090E9A1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3014208"/>
          </a:xfrm>
        </p:spPr>
        <p:txBody>
          <a:bodyPr>
            <a:normAutofit fontScale="90000"/>
          </a:bodyPr>
          <a:lstStyle/>
          <a:p>
            <a:r>
              <a:rPr lang="es-ES" b="1" dirty="0"/>
              <a:t>PREGUNTAS EBU</a:t>
            </a:r>
            <a:br>
              <a:rPr lang="es-ES" b="1" dirty="0"/>
            </a:br>
            <a:br>
              <a:rPr lang="es-ES" b="1" dirty="0"/>
            </a:br>
            <a:r>
              <a:rPr lang="es-ES" sz="3300" dirty="0"/>
              <a:t>Cáncer de testículo</a:t>
            </a:r>
            <a:br>
              <a:rPr lang="es-ES" sz="3300" dirty="0"/>
            </a:br>
            <a:r>
              <a:rPr lang="es-ES" sz="3300" dirty="0"/>
              <a:t>Cáncer de pene</a:t>
            </a:r>
            <a:br>
              <a:rPr lang="es-ES" sz="3300" dirty="0"/>
            </a:br>
            <a:r>
              <a:rPr lang="es-ES" sz="3300" dirty="0"/>
              <a:t>Cáncer de próstata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F267336-9CDD-A3F2-82DB-C8534B4D79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60172" y="4331381"/>
            <a:ext cx="9144000" cy="1655762"/>
          </a:xfrm>
        </p:spPr>
        <p:txBody>
          <a:bodyPr>
            <a:normAutofit lnSpcReduction="10000"/>
          </a:bodyPr>
          <a:lstStyle/>
          <a:p>
            <a:pPr algn="r"/>
            <a:endParaRPr lang="es-E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r"/>
            <a:endParaRPr lang="es-E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r"/>
            <a:r>
              <a:rPr lang="es-E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IRENE CIENFUEGOS BELMONTE</a:t>
            </a:r>
          </a:p>
          <a:p>
            <a:pPr algn="r"/>
            <a:r>
              <a:rPr lang="es-E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HOSPITAL VIRGEN DEL PUERTO, PLASENCIA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66B78CA-1BF1-604C-9E2F-B4BD705AC7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772" y="3522662"/>
            <a:ext cx="2644809" cy="2464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387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51CC414-0352-BD42-9F3B-3CBAC70734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59971"/>
            <a:ext cx="10515600" cy="5316992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/>
              <a:t>AFP is a serum </a:t>
            </a:r>
            <a:r>
              <a:rPr lang="en-US" sz="2400" b="1" dirty="0" err="1"/>
              <a:t>tumour</a:t>
            </a:r>
            <a:r>
              <a:rPr lang="en-US" sz="2400" b="1" dirty="0"/>
              <a:t> marker used in the evaluation of testicular cancer. What is the average serum half-life of AFP?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a. 2-3 days</a:t>
            </a:r>
            <a:endParaRPr lang="es-ES" sz="2400" dirty="0"/>
          </a:p>
          <a:p>
            <a:pPr marL="0" indent="0">
              <a:buNone/>
            </a:pPr>
            <a:r>
              <a:rPr lang="en-US" sz="2400" b="1" dirty="0">
                <a:solidFill>
                  <a:srgbClr val="00B050"/>
                </a:solidFill>
              </a:rPr>
              <a:t>b. 5-7 days</a:t>
            </a:r>
            <a:endParaRPr lang="es-ES" sz="24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2400" dirty="0"/>
              <a:t>c. 10-14 days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d. 21-28 days</a:t>
            </a:r>
            <a:endParaRPr lang="es-ES" sz="2400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0904816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51CC414-0352-BD42-9F3B-3CBAC70734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59970"/>
            <a:ext cx="10515600" cy="560614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dirty="0"/>
              <a:t>AFP is a serum </a:t>
            </a:r>
            <a:r>
              <a:rPr lang="en-US" sz="2400" b="1" dirty="0" err="1"/>
              <a:t>tumour</a:t>
            </a:r>
            <a:r>
              <a:rPr lang="en-US" sz="2400" b="1" dirty="0"/>
              <a:t> marker used in the evaluation of testicular cancer. What is the average serum half-life of AFP?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a. 2-3 days</a:t>
            </a:r>
            <a:endParaRPr lang="es-ES" sz="2400" dirty="0"/>
          </a:p>
          <a:p>
            <a:pPr marL="0" indent="0">
              <a:buNone/>
            </a:pPr>
            <a:r>
              <a:rPr lang="en-US" sz="2400" b="1" dirty="0">
                <a:solidFill>
                  <a:srgbClr val="00B050"/>
                </a:solidFill>
              </a:rPr>
              <a:t>b. 5-7 days</a:t>
            </a:r>
            <a:endParaRPr lang="es-ES" sz="24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2400" dirty="0"/>
              <a:t>c. 10-14 days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d. 21-28 days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lvl="0" indent="0">
              <a:buNone/>
            </a:pPr>
            <a:r>
              <a:rPr lang="en-US" sz="2400" b="1" dirty="0"/>
              <a:t>Which of the following is NOT a recommended staging imaging for testicular cancer?</a:t>
            </a:r>
            <a:r>
              <a:rPr lang="en-US" sz="2400" dirty="0"/>
              <a:t> </a:t>
            </a:r>
          </a:p>
          <a:p>
            <a:pPr marL="0" lvl="0" indent="0">
              <a:buNone/>
            </a:pPr>
            <a:r>
              <a:rPr lang="en-US" sz="2400" dirty="0"/>
              <a:t>a. Contrast-enhanced CT scan of chest, abdomen, and pelvis</a:t>
            </a:r>
            <a:br>
              <a:rPr lang="en-US" sz="2400" dirty="0"/>
            </a:br>
            <a:r>
              <a:rPr lang="en-US" sz="2400" dirty="0"/>
              <a:t>b. Brain MRI in selected patients</a:t>
            </a:r>
            <a:br>
              <a:rPr lang="en-US" sz="2400" dirty="0"/>
            </a:br>
            <a:r>
              <a:rPr lang="en-US" sz="2400" dirty="0"/>
              <a:t>c. Bone scan</a:t>
            </a:r>
            <a:br>
              <a:rPr lang="en-US" sz="2400" dirty="0"/>
            </a:br>
            <a:r>
              <a:rPr lang="en-US" sz="2400" dirty="0"/>
              <a:t>d. Abdominal and pelvic MRI if iodine allergy</a:t>
            </a: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42667444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51CC414-0352-BD42-9F3B-3CBAC70734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59970"/>
            <a:ext cx="10515600" cy="560614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dirty="0"/>
              <a:t>AFP is a serum </a:t>
            </a:r>
            <a:r>
              <a:rPr lang="en-US" sz="2400" b="1" dirty="0" err="1"/>
              <a:t>tumour</a:t>
            </a:r>
            <a:r>
              <a:rPr lang="en-US" sz="2400" b="1" dirty="0"/>
              <a:t> marker used in the evaluation of testicular cancer. What is the average serum half-life of AFP?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a. 2-3 days</a:t>
            </a:r>
            <a:endParaRPr lang="es-ES" sz="2400" dirty="0"/>
          </a:p>
          <a:p>
            <a:pPr marL="0" indent="0">
              <a:buNone/>
            </a:pPr>
            <a:r>
              <a:rPr lang="en-US" sz="2400" b="1" dirty="0">
                <a:solidFill>
                  <a:srgbClr val="00B050"/>
                </a:solidFill>
              </a:rPr>
              <a:t>b. 5-7 days</a:t>
            </a:r>
            <a:endParaRPr lang="es-ES" sz="24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2400" dirty="0"/>
              <a:t>c. 10-14 days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d. 21-28 days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lvl="0" indent="0">
              <a:buNone/>
            </a:pPr>
            <a:r>
              <a:rPr lang="en-US" sz="2400" b="1" dirty="0"/>
              <a:t>Which of the following is NOT a recommended staging imaging for testicular cancer?</a:t>
            </a:r>
            <a:r>
              <a:rPr lang="en-US" sz="2400" dirty="0"/>
              <a:t> </a:t>
            </a:r>
          </a:p>
          <a:p>
            <a:pPr marL="0" lvl="0" indent="0">
              <a:buNone/>
            </a:pPr>
            <a:r>
              <a:rPr lang="en-US" sz="2400" dirty="0"/>
              <a:t>a. Contrast-enhanced CT scan of chest, abdomen, and pelvis</a:t>
            </a:r>
            <a:br>
              <a:rPr lang="en-US" sz="2400" dirty="0"/>
            </a:br>
            <a:r>
              <a:rPr lang="en-US" sz="2400" dirty="0"/>
              <a:t>b. Brain MRI in selected patients</a:t>
            </a:r>
            <a:br>
              <a:rPr lang="en-US" sz="2400" dirty="0"/>
            </a:br>
            <a:r>
              <a:rPr lang="en-US" sz="2400" b="1" dirty="0">
                <a:solidFill>
                  <a:srgbClr val="00B050"/>
                </a:solidFill>
              </a:rPr>
              <a:t>c. Bone scan</a:t>
            </a:r>
            <a:br>
              <a:rPr lang="en-US" sz="2400" dirty="0"/>
            </a:br>
            <a:r>
              <a:rPr lang="en-US" sz="2400" dirty="0"/>
              <a:t>d. Abdominal and pelvic MRI if iodine allergy</a:t>
            </a: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2519582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879259E-F056-BB49-9E46-34DD3355CE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36171"/>
            <a:ext cx="10515600" cy="5240792"/>
          </a:xfrm>
        </p:spPr>
        <p:txBody>
          <a:bodyPr/>
          <a:lstStyle/>
          <a:p>
            <a:pPr marL="0" lvl="0" indent="0">
              <a:buNone/>
            </a:pPr>
            <a:r>
              <a:rPr lang="en-US" sz="2400" b="1" dirty="0"/>
              <a:t>What is the recommended management for a patient with clinical stage I seminoma germ cell tumor? 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a. Immediate chemotherapy</a:t>
            </a:r>
            <a:br>
              <a:rPr lang="en-US" sz="2400" dirty="0"/>
            </a:br>
            <a:r>
              <a:rPr lang="en-US" sz="2400" dirty="0"/>
              <a:t>b. Active surveillance, adjuvant chemotherapy, or radiotherapy depending on risk factors</a:t>
            </a:r>
            <a:br>
              <a:rPr lang="en-US" sz="2400" dirty="0"/>
            </a:br>
            <a:r>
              <a:rPr lang="en-US" sz="2400" dirty="0"/>
              <a:t>c. Radical orchiectomy only</a:t>
            </a:r>
            <a:br>
              <a:rPr lang="en-US" sz="2400" dirty="0"/>
            </a:br>
            <a:r>
              <a:rPr lang="en-US" sz="2400" dirty="0"/>
              <a:t>d. Retroperitoneal lymph node dissection</a:t>
            </a:r>
            <a:endParaRPr lang="es-ES" sz="2400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2291101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879259E-F056-BB49-9E46-34DD3355CE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36171"/>
            <a:ext cx="10515600" cy="5240792"/>
          </a:xfrm>
        </p:spPr>
        <p:txBody>
          <a:bodyPr/>
          <a:lstStyle/>
          <a:p>
            <a:pPr marL="0" lvl="0" indent="0">
              <a:buNone/>
            </a:pPr>
            <a:r>
              <a:rPr lang="en-US" sz="2400" b="1" dirty="0"/>
              <a:t>What is the recommended management for a patient with clinical stage I seminoma germ cell tumor? 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a. Immediate chemotherapy</a:t>
            </a:r>
            <a:br>
              <a:rPr lang="en-US" sz="2400" dirty="0"/>
            </a:br>
            <a:r>
              <a:rPr lang="en-US" sz="2400" b="1" dirty="0">
                <a:solidFill>
                  <a:srgbClr val="00B050"/>
                </a:solidFill>
              </a:rPr>
              <a:t>b. Active surveillance, adjuvant chemotherapy, or radiotherapy depending on risk factors</a:t>
            </a:r>
            <a:br>
              <a:rPr lang="en-US" sz="2400" dirty="0"/>
            </a:br>
            <a:r>
              <a:rPr lang="en-US" sz="2400" dirty="0"/>
              <a:t>c. Radical orchiectomy only</a:t>
            </a:r>
            <a:br>
              <a:rPr lang="en-US" sz="2400" dirty="0"/>
            </a:br>
            <a:r>
              <a:rPr lang="en-US" sz="2400" dirty="0"/>
              <a:t>d. Retroperitoneal lymph node dissection</a:t>
            </a:r>
            <a:endParaRPr lang="es-ES" sz="2400" dirty="0"/>
          </a:p>
          <a:p>
            <a:endParaRPr lang="es-ES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9F233D0-C8FA-7B44-A999-94BFB6DBE5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114" y="1643837"/>
            <a:ext cx="6307994" cy="4277992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2764E522-5013-B548-A557-B8972FCB74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8743" y="2833610"/>
            <a:ext cx="7003143" cy="3795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5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91C8C74-4580-F54A-8EFB-A6DC62ADC3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14400"/>
            <a:ext cx="10515600" cy="5262563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/>
              <a:t>In a patient with stage I non-seminoma, in which case is further adjuvant treatment recommended?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a. </a:t>
            </a:r>
            <a:r>
              <a:rPr lang="en-US" sz="2400" dirty="0" err="1"/>
              <a:t>Lymphovascular</a:t>
            </a:r>
            <a:r>
              <a:rPr lang="en-US" sz="2400" dirty="0"/>
              <a:t> invasion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b. Perineural invasion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c. Rete testis invasion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d. Size &gt; 4 cm</a:t>
            </a:r>
            <a:endParaRPr lang="es-ES" sz="2400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8701949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91C8C74-4580-F54A-8EFB-A6DC62ADC3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14400"/>
            <a:ext cx="10515600" cy="5262563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/>
              <a:t>In a patient with stage I non-seminoma, in which case is further adjuvant treatment recommended?</a:t>
            </a:r>
            <a:endParaRPr lang="es-ES" sz="2400" dirty="0"/>
          </a:p>
          <a:p>
            <a:pPr marL="0" indent="0">
              <a:buNone/>
            </a:pPr>
            <a:r>
              <a:rPr lang="en-US" sz="2400" b="1" dirty="0">
                <a:solidFill>
                  <a:srgbClr val="00B050"/>
                </a:solidFill>
              </a:rPr>
              <a:t>a. </a:t>
            </a:r>
            <a:r>
              <a:rPr lang="en-US" sz="2400" b="1" dirty="0" err="1">
                <a:solidFill>
                  <a:srgbClr val="00B050"/>
                </a:solidFill>
              </a:rPr>
              <a:t>Lymphovascular</a:t>
            </a:r>
            <a:r>
              <a:rPr lang="en-US" sz="2400" b="1" dirty="0">
                <a:solidFill>
                  <a:srgbClr val="00B050"/>
                </a:solidFill>
              </a:rPr>
              <a:t> invasion</a:t>
            </a:r>
            <a:endParaRPr lang="es-ES" sz="24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2400" dirty="0"/>
              <a:t>b. Perineural invasion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c. Rete testis invasion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d. Size &gt; 4 cm</a:t>
            </a:r>
            <a:endParaRPr lang="es-ES" sz="2400" dirty="0"/>
          </a:p>
          <a:p>
            <a:pPr marL="0" indent="0">
              <a:buNone/>
            </a:pPr>
            <a:endParaRPr lang="es-ES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7D86DE9-261A-1F47-91AD-6B9BA91439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263" y="1264006"/>
            <a:ext cx="5333092" cy="1932070"/>
          </a:xfrm>
          <a:prstGeom prst="rect">
            <a:avLst/>
          </a:prstGeom>
        </p:spPr>
      </p:pic>
      <p:sp>
        <p:nvSpPr>
          <p:cNvPr id="5" name="Marco 4">
            <a:extLst>
              <a:ext uri="{FF2B5EF4-FFF2-40B4-BE49-F238E27FC236}">
                <a16:creationId xmlns:a16="http://schemas.microsoft.com/office/drawing/2014/main" id="{59C5816E-ABAE-784B-8B2D-DED5F13B4B45}"/>
              </a:ext>
            </a:extLst>
          </p:cNvPr>
          <p:cNvSpPr/>
          <p:nvPr/>
        </p:nvSpPr>
        <p:spPr>
          <a:xfrm>
            <a:off x="5481777" y="1914284"/>
            <a:ext cx="1240972" cy="206829"/>
          </a:xfrm>
          <a:prstGeom prst="fram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6" name="Marco 5">
            <a:extLst>
              <a:ext uri="{FF2B5EF4-FFF2-40B4-BE49-F238E27FC236}">
                <a16:creationId xmlns:a16="http://schemas.microsoft.com/office/drawing/2014/main" id="{3FEB6D73-5EFE-A840-8789-10941E02CC0D}"/>
              </a:ext>
            </a:extLst>
          </p:cNvPr>
          <p:cNvSpPr/>
          <p:nvPr/>
        </p:nvSpPr>
        <p:spPr>
          <a:xfrm>
            <a:off x="7438096" y="2121113"/>
            <a:ext cx="289249" cy="206829"/>
          </a:xfrm>
          <a:prstGeom prst="fram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7" name="Marco 6">
            <a:extLst>
              <a:ext uri="{FF2B5EF4-FFF2-40B4-BE49-F238E27FC236}">
                <a16:creationId xmlns:a16="http://schemas.microsoft.com/office/drawing/2014/main" id="{BE36CE7D-02C8-A04B-BCFD-D54FFCE0EC04}"/>
              </a:ext>
            </a:extLst>
          </p:cNvPr>
          <p:cNvSpPr/>
          <p:nvPr/>
        </p:nvSpPr>
        <p:spPr>
          <a:xfrm>
            <a:off x="7063316" y="2785387"/>
            <a:ext cx="664029" cy="206829"/>
          </a:xfrm>
          <a:prstGeom prst="fram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92909C6F-9233-EE41-A09D-BF6BCE8CEB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3911" y="3320212"/>
            <a:ext cx="3792071" cy="34290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2417CA6B-6832-ED40-899B-BC09BEADF7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404" y="4180751"/>
            <a:ext cx="6106582" cy="1596714"/>
          </a:xfrm>
          <a:prstGeom prst="rect">
            <a:avLst/>
          </a:prstGeom>
        </p:spPr>
      </p:pic>
      <p:sp>
        <p:nvSpPr>
          <p:cNvPr id="11" name="Marco 10">
            <a:extLst>
              <a:ext uri="{FF2B5EF4-FFF2-40B4-BE49-F238E27FC236}">
                <a16:creationId xmlns:a16="http://schemas.microsoft.com/office/drawing/2014/main" id="{0AA3C0E5-1EAB-3147-AFC6-436C03E6A8A7}"/>
              </a:ext>
            </a:extLst>
          </p:cNvPr>
          <p:cNvSpPr/>
          <p:nvPr/>
        </p:nvSpPr>
        <p:spPr>
          <a:xfrm>
            <a:off x="3429000" y="5011339"/>
            <a:ext cx="1397000" cy="182961"/>
          </a:xfrm>
          <a:prstGeom prst="fram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12" name="Marco 11">
            <a:extLst>
              <a:ext uri="{FF2B5EF4-FFF2-40B4-BE49-F238E27FC236}">
                <a16:creationId xmlns:a16="http://schemas.microsoft.com/office/drawing/2014/main" id="{8F51731E-FA22-3845-B762-76D46AAF8404}"/>
              </a:ext>
            </a:extLst>
          </p:cNvPr>
          <p:cNvSpPr/>
          <p:nvPr/>
        </p:nvSpPr>
        <p:spPr>
          <a:xfrm>
            <a:off x="9614263" y="4376057"/>
            <a:ext cx="966651" cy="635282"/>
          </a:xfrm>
          <a:prstGeom prst="frame">
            <a:avLst>
              <a:gd name="adj1" fmla="val 5893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826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18D2BCC-D83E-F744-968F-3924E80FB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96834"/>
            <a:ext cx="10515600" cy="5380129"/>
          </a:xfrm>
        </p:spPr>
        <p:txBody>
          <a:bodyPr/>
          <a:lstStyle/>
          <a:p>
            <a:pPr marL="0" indent="0">
              <a:buNone/>
            </a:pPr>
            <a:r>
              <a:rPr lang="es-ES" sz="2400" b="1" dirty="0" err="1"/>
              <a:t>Best</a:t>
            </a:r>
            <a:r>
              <a:rPr lang="es-ES" sz="2400" b="1" dirty="0"/>
              <a:t> </a:t>
            </a:r>
            <a:r>
              <a:rPr lang="es-ES" sz="2400" b="1" dirty="0" err="1"/>
              <a:t>treatment</a:t>
            </a:r>
            <a:r>
              <a:rPr lang="es-ES" sz="2400" b="1" dirty="0"/>
              <a:t> </a:t>
            </a:r>
            <a:r>
              <a:rPr lang="es-ES" sz="2400" b="1" dirty="0" err="1"/>
              <a:t>option</a:t>
            </a:r>
            <a:r>
              <a:rPr lang="es-ES" sz="2400" b="1" dirty="0"/>
              <a:t> </a:t>
            </a:r>
            <a:r>
              <a:rPr lang="es-ES" sz="2400" b="1" dirty="0" err="1"/>
              <a:t>for</a:t>
            </a:r>
            <a:r>
              <a:rPr lang="es-ES" sz="2400" b="1" dirty="0"/>
              <a:t> NSGCT 2 cm residual </a:t>
            </a:r>
            <a:r>
              <a:rPr lang="es-ES" sz="2400" b="1" dirty="0" err="1"/>
              <a:t>mass</a:t>
            </a:r>
            <a:r>
              <a:rPr lang="es-ES" sz="2400" b="1" dirty="0"/>
              <a:t> </a:t>
            </a:r>
            <a:r>
              <a:rPr lang="es-ES" sz="2400" b="1" dirty="0" err="1"/>
              <a:t>after</a:t>
            </a:r>
            <a:r>
              <a:rPr lang="es-ES" sz="2400" b="1" dirty="0"/>
              <a:t> </a:t>
            </a:r>
            <a:r>
              <a:rPr lang="es-ES" sz="2400" b="1" dirty="0" err="1"/>
              <a:t>first</a:t>
            </a:r>
            <a:r>
              <a:rPr lang="es-ES" sz="2400" b="1" dirty="0"/>
              <a:t>-line BEP </a:t>
            </a:r>
            <a:r>
              <a:rPr lang="es-ES" sz="2400" b="1" dirty="0" err="1"/>
              <a:t>chemotherapy</a:t>
            </a:r>
            <a:r>
              <a:rPr lang="es-ES" sz="2400" b="1" dirty="0"/>
              <a:t>:</a:t>
            </a:r>
            <a:endParaRPr lang="es-ES" sz="2400" dirty="0"/>
          </a:p>
          <a:p>
            <a:pPr marL="457200" indent="-457200">
              <a:buAutoNum type="alphaLcPeriod"/>
            </a:pPr>
            <a:r>
              <a:rPr lang="es-ES" sz="2400" dirty="0"/>
              <a:t>Active </a:t>
            </a:r>
            <a:r>
              <a:rPr lang="es-ES" sz="2400" dirty="0" err="1"/>
              <a:t>surveillance</a:t>
            </a:r>
            <a:r>
              <a:rPr lang="es-ES" sz="2400" dirty="0"/>
              <a:t>, </a:t>
            </a:r>
            <a:r>
              <a:rPr lang="es-ES" sz="2400" dirty="0" err="1"/>
              <a:t>repeat</a:t>
            </a:r>
            <a:r>
              <a:rPr lang="es-ES" sz="2400" dirty="0"/>
              <a:t> FDG-PET in 2 </a:t>
            </a:r>
            <a:r>
              <a:rPr lang="es-ES" sz="2400" dirty="0" err="1"/>
              <a:t>months</a:t>
            </a:r>
            <a:r>
              <a:rPr lang="es-ES" sz="2400" dirty="0"/>
              <a:t>.</a:t>
            </a:r>
          </a:p>
          <a:p>
            <a:pPr marL="457200" indent="-457200">
              <a:buAutoNum type="alphaLcPeriod"/>
            </a:pPr>
            <a:r>
              <a:rPr lang="es-ES" sz="2400" dirty="0"/>
              <a:t>Retroperitoneal </a:t>
            </a:r>
            <a:r>
              <a:rPr lang="es-ES" sz="2400" dirty="0" err="1"/>
              <a:t>lymph</a:t>
            </a:r>
            <a:r>
              <a:rPr lang="es-ES" sz="2400" dirty="0"/>
              <a:t> </a:t>
            </a:r>
            <a:r>
              <a:rPr lang="es-ES" sz="2400" dirty="0" err="1"/>
              <a:t>node</a:t>
            </a:r>
            <a:r>
              <a:rPr lang="es-ES" sz="2400" dirty="0"/>
              <a:t> </a:t>
            </a:r>
            <a:r>
              <a:rPr lang="es-ES" sz="2400" dirty="0" err="1"/>
              <a:t>dissection</a:t>
            </a:r>
            <a:r>
              <a:rPr lang="es-ES" sz="2400" dirty="0"/>
              <a:t> </a:t>
            </a:r>
            <a:r>
              <a:rPr lang="es-ES" sz="2400" dirty="0" err="1"/>
              <a:t>within</a:t>
            </a:r>
            <a:r>
              <a:rPr lang="es-ES" sz="2400" dirty="0"/>
              <a:t> 4-6 </a:t>
            </a:r>
            <a:r>
              <a:rPr lang="es-ES" sz="2400" dirty="0" err="1"/>
              <a:t>weeks</a:t>
            </a:r>
            <a:r>
              <a:rPr lang="es-ES" sz="2400" dirty="0"/>
              <a:t> </a:t>
            </a:r>
            <a:r>
              <a:rPr lang="es-ES" sz="2400" dirty="0" err="1"/>
              <a:t>after</a:t>
            </a:r>
            <a:r>
              <a:rPr lang="es-ES" sz="2400" dirty="0"/>
              <a:t> </a:t>
            </a:r>
            <a:r>
              <a:rPr lang="es-ES" sz="2400" dirty="0" err="1"/>
              <a:t>chemotherapy</a:t>
            </a:r>
            <a:r>
              <a:rPr lang="es-ES" sz="2400" dirty="0"/>
              <a:t> </a:t>
            </a:r>
            <a:r>
              <a:rPr lang="es-ES" sz="2400" dirty="0" err="1"/>
              <a:t>completion</a:t>
            </a:r>
            <a:r>
              <a:rPr lang="es-ES" sz="2400" dirty="0"/>
              <a:t>.</a:t>
            </a:r>
          </a:p>
          <a:p>
            <a:pPr marL="457200" indent="-457200">
              <a:buFont typeface="Arial" panose="020B0604020202020204" pitchFamily="34" charset="0"/>
              <a:buAutoNum type="alphaLcPeriod"/>
            </a:pPr>
            <a:r>
              <a:rPr lang="es-ES" sz="2400" dirty="0"/>
              <a:t>Retroperitoneal </a:t>
            </a:r>
            <a:r>
              <a:rPr lang="es-ES" sz="2400" dirty="0" err="1"/>
              <a:t>lymph</a:t>
            </a:r>
            <a:r>
              <a:rPr lang="es-ES" sz="2400" dirty="0"/>
              <a:t> </a:t>
            </a:r>
            <a:r>
              <a:rPr lang="es-ES" sz="2400" dirty="0" err="1"/>
              <a:t>node</a:t>
            </a:r>
            <a:r>
              <a:rPr lang="es-ES" sz="2400" dirty="0"/>
              <a:t> </a:t>
            </a:r>
            <a:r>
              <a:rPr lang="es-ES" sz="2400" dirty="0" err="1"/>
              <a:t>dissection</a:t>
            </a:r>
            <a:r>
              <a:rPr lang="es-ES" sz="2400" dirty="0"/>
              <a:t> </a:t>
            </a:r>
            <a:r>
              <a:rPr lang="es-ES" sz="2400" dirty="0" err="1"/>
              <a:t>within</a:t>
            </a:r>
            <a:r>
              <a:rPr lang="es-ES" sz="2400" dirty="0"/>
              <a:t> 6-8 </a:t>
            </a:r>
            <a:r>
              <a:rPr lang="es-ES" sz="2400" dirty="0" err="1"/>
              <a:t>weeks</a:t>
            </a:r>
            <a:r>
              <a:rPr lang="es-ES" sz="2400" dirty="0"/>
              <a:t> </a:t>
            </a:r>
            <a:r>
              <a:rPr lang="es-ES" sz="2400" dirty="0" err="1"/>
              <a:t>after</a:t>
            </a:r>
            <a:r>
              <a:rPr lang="es-ES" sz="2400" dirty="0"/>
              <a:t> </a:t>
            </a:r>
            <a:r>
              <a:rPr lang="es-ES" sz="2400" dirty="0" err="1"/>
              <a:t>chemotherapy</a:t>
            </a:r>
            <a:r>
              <a:rPr lang="es-ES" sz="2400" dirty="0"/>
              <a:t> </a:t>
            </a:r>
            <a:r>
              <a:rPr lang="es-ES" sz="2400" dirty="0" err="1"/>
              <a:t>completion</a:t>
            </a:r>
            <a:r>
              <a:rPr lang="es-ES" sz="2400" dirty="0"/>
              <a:t>.</a:t>
            </a:r>
          </a:p>
          <a:p>
            <a:pPr marL="457200" indent="-457200">
              <a:buAutoNum type="alphaLcPeriod"/>
            </a:pPr>
            <a:r>
              <a:rPr lang="es-ES" sz="2400" dirty="0" err="1"/>
              <a:t>Radiotherapy</a:t>
            </a:r>
            <a:r>
              <a:rPr lang="es-ES" sz="2400" dirty="0"/>
              <a:t>.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910530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18D2BCC-D83E-F744-968F-3924E80FB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96834"/>
            <a:ext cx="10515600" cy="5380129"/>
          </a:xfrm>
        </p:spPr>
        <p:txBody>
          <a:bodyPr/>
          <a:lstStyle/>
          <a:p>
            <a:pPr marL="0" indent="0">
              <a:buNone/>
            </a:pPr>
            <a:r>
              <a:rPr lang="es-ES" sz="2400" b="1" dirty="0" err="1"/>
              <a:t>Best</a:t>
            </a:r>
            <a:r>
              <a:rPr lang="es-ES" sz="2400" b="1" dirty="0"/>
              <a:t> </a:t>
            </a:r>
            <a:r>
              <a:rPr lang="es-ES" sz="2400" b="1" dirty="0" err="1"/>
              <a:t>treatment</a:t>
            </a:r>
            <a:r>
              <a:rPr lang="es-ES" sz="2400" b="1" dirty="0"/>
              <a:t> </a:t>
            </a:r>
            <a:r>
              <a:rPr lang="es-ES" sz="2400" b="1" dirty="0" err="1"/>
              <a:t>option</a:t>
            </a:r>
            <a:r>
              <a:rPr lang="es-ES" sz="2400" b="1" dirty="0"/>
              <a:t> </a:t>
            </a:r>
            <a:r>
              <a:rPr lang="es-ES" sz="2400" b="1" dirty="0" err="1"/>
              <a:t>for</a:t>
            </a:r>
            <a:r>
              <a:rPr lang="es-ES" sz="2400" b="1" dirty="0"/>
              <a:t> NSGCT 2 cm residual </a:t>
            </a:r>
            <a:r>
              <a:rPr lang="es-ES" sz="2400" b="1" dirty="0" err="1"/>
              <a:t>mass</a:t>
            </a:r>
            <a:r>
              <a:rPr lang="es-ES" sz="2400" b="1" dirty="0"/>
              <a:t> </a:t>
            </a:r>
            <a:r>
              <a:rPr lang="es-ES" sz="2400" b="1" dirty="0" err="1"/>
              <a:t>after</a:t>
            </a:r>
            <a:r>
              <a:rPr lang="es-ES" sz="2400" b="1" dirty="0"/>
              <a:t> </a:t>
            </a:r>
            <a:r>
              <a:rPr lang="es-ES" sz="2400" b="1" dirty="0" err="1"/>
              <a:t>first</a:t>
            </a:r>
            <a:r>
              <a:rPr lang="es-ES" sz="2400" b="1" dirty="0"/>
              <a:t>-line BEP </a:t>
            </a:r>
            <a:r>
              <a:rPr lang="es-ES" sz="2400" b="1" dirty="0" err="1"/>
              <a:t>chemotherapy</a:t>
            </a:r>
            <a:r>
              <a:rPr lang="es-ES" sz="2400" b="1" dirty="0"/>
              <a:t>:</a:t>
            </a:r>
            <a:endParaRPr lang="es-ES" sz="2400" dirty="0"/>
          </a:p>
          <a:p>
            <a:pPr marL="457200" indent="-457200">
              <a:buAutoNum type="alphaLcPeriod"/>
            </a:pPr>
            <a:r>
              <a:rPr lang="es-ES" sz="2400" dirty="0"/>
              <a:t>Active </a:t>
            </a:r>
            <a:r>
              <a:rPr lang="es-ES" sz="2400" dirty="0" err="1"/>
              <a:t>surveillance</a:t>
            </a:r>
            <a:r>
              <a:rPr lang="es-ES" sz="2400" dirty="0"/>
              <a:t>, </a:t>
            </a:r>
            <a:r>
              <a:rPr lang="es-ES" sz="2400" dirty="0" err="1"/>
              <a:t>repeat</a:t>
            </a:r>
            <a:r>
              <a:rPr lang="es-ES" sz="2400" dirty="0"/>
              <a:t> FDG-PET in 2 </a:t>
            </a:r>
            <a:r>
              <a:rPr lang="es-ES" sz="2400" dirty="0" err="1"/>
              <a:t>months</a:t>
            </a:r>
            <a:r>
              <a:rPr lang="es-ES" sz="2400" dirty="0"/>
              <a:t>.</a:t>
            </a:r>
          </a:p>
          <a:p>
            <a:pPr marL="457200" indent="-457200">
              <a:buAutoNum type="alphaLcPeriod"/>
            </a:pPr>
            <a:r>
              <a:rPr lang="es-ES" sz="2400" dirty="0"/>
              <a:t>Retroperitoneal </a:t>
            </a:r>
            <a:r>
              <a:rPr lang="es-ES" sz="2400" dirty="0" err="1"/>
              <a:t>lymph</a:t>
            </a:r>
            <a:r>
              <a:rPr lang="es-ES" sz="2400" dirty="0"/>
              <a:t> </a:t>
            </a:r>
            <a:r>
              <a:rPr lang="es-ES" sz="2400" dirty="0" err="1"/>
              <a:t>node</a:t>
            </a:r>
            <a:r>
              <a:rPr lang="es-ES" sz="2400" dirty="0"/>
              <a:t> </a:t>
            </a:r>
            <a:r>
              <a:rPr lang="es-ES" sz="2400" dirty="0" err="1"/>
              <a:t>dissection</a:t>
            </a:r>
            <a:r>
              <a:rPr lang="es-ES" sz="2400" dirty="0"/>
              <a:t> </a:t>
            </a:r>
            <a:r>
              <a:rPr lang="es-ES" sz="2400" dirty="0" err="1"/>
              <a:t>within</a:t>
            </a:r>
            <a:r>
              <a:rPr lang="es-ES" sz="2400" dirty="0"/>
              <a:t> 4-6 </a:t>
            </a:r>
            <a:r>
              <a:rPr lang="es-ES" sz="2400" dirty="0" err="1"/>
              <a:t>weeks</a:t>
            </a:r>
            <a:r>
              <a:rPr lang="es-ES" sz="2400" dirty="0"/>
              <a:t> </a:t>
            </a:r>
            <a:r>
              <a:rPr lang="es-ES" sz="2400" dirty="0" err="1"/>
              <a:t>after</a:t>
            </a:r>
            <a:r>
              <a:rPr lang="es-ES" sz="2400" dirty="0"/>
              <a:t> </a:t>
            </a:r>
            <a:r>
              <a:rPr lang="es-ES" sz="2400" dirty="0" err="1"/>
              <a:t>chemotherapy</a:t>
            </a:r>
            <a:r>
              <a:rPr lang="es-ES" sz="2400" dirty="0"/>
              <a:t> </a:t>
            </a:r>
            <a:r>
              <a:rPr lang="es-ES" sz="2400" dirty="0" err="1"/>
              <a:t>completion</a:t>
            </a:r>
            <a:r>
              <a:rPr lang="es-ES" sz="2400" dirty="0"/>
              <a:t>.</a:t>
            </a:r>
          </a:p>
          <a:p>
            <a:pPr marL="457200" indent="-457200">
              <a:buFont typeface="Arial" panose="020B0604020202020204" pitchFamily="34" charset="0"/>
              <a:buAutoNum type="alphaLcPeriod"/>
            </a:pPr>
            <a:r>
              <a:rPr lang="es-ES" sz="2400" b="1" dirty="0">
                <a:solidFill>
                  <a:srgbClr val="00B050"/>
                </a:solidFill>
              </a:rPr>
              <a:t>Retroperitoneal </a:t>
            </a:r>
            <a:r>
              <a:rPr lang="es-ES" sz="2400" b="1" dirty="0" err="1">
                <a:solidFill>
                  <a:srgbClr val="00B050"/>
                </a:solidFill>
              </a:rPr>
              <a:t>lymph</a:t>
            </a:r>
            <a:r>
              <a:rPr lang="es-ES" sz="2400" b="1" dirty="0">
                <a:solidFill>
                  <a:srgbClr val="00B050"/>
                </a:solidFill>
              </a:rPr>
              <a:t> </a:t>
            </a:r>
            <a:r>
              <a:rPr lang="es-ES" sz="2400" b="1" dirty="0" err="1">
                <a:solidFill>
                  <a:srgbClr val="00B050"/>
                </a:solidFill>
              </a:rPr>
              <a:t>node</a:t>
            </a:r>
            <a:r>
              <a:rPr lang="es-ES" sz="2400" b="1" dirty="0">
                <a:solidFill>
                  <a:srgbClr val="00B050"/>
                </a:solidFill>
              </a:rPr>
              <a:t> </a:t>
            </a:r>
            <a:r>
              <a:rPr lang="es-ES" sz="2400" b="1" dirty="0" err="1">
                <a:solidFill>
                  <a:srgbClr val="00B050"/>
                </a:solidFill>
              </a:rPr>
              <a:t>dissection</a:t>
            </a:r>
            <a:r>
              <a:rPr lang="es-ES" sz="2400" b="1" dirty="0">
                <a:solidFill>
                  <a:srgbClr val="00B050"/>
                </a:solidFill>
              </a:rPr>
              <a:t> </a:t>
            </a:r>
            <a:r>
              <a:rPr lang="es-ES" sz="2400" b="1" dirty="0" err="1">
                <a:solidFill>
                  <a:srgbClr val="00B050"/>
                </a:solidFill>
              </a:rPr>
              <a:t>within</a:t>
            </a:r>
            <a:r>
              <a:rPr lang="es-ES" sz="2400" b="1" dirty="0">
                <a:solidFill>
                  <a:srgbClr val="00B050"/>
                </a:solidFill>
              </a:rPr>
              <a:t> 6-8 </a:t>
            </a:r>
            <a:r>
              <a:rPr lang="es-ES" sz="2400" b="1" dirty="0" err="1">
                <a:solidFill>
                  <a:srgbClr val="00B050"/>
                </a:solidFill>
              </a:rPr>
              <a:t>weeks</a:t>
            </a:r>
            <a:r>
              <a:rPr lang="es-ES" sz="2400" b="1" dirty="0">
                <a:solidFill>
                  <a:srgbClr val="00B050"/>
                </a:solidFill>
              </a:rPr>
              <a:t> </a:t>
            </a:r>
            <a:r>
              <a:rPr lang="es-ES" sz="2400" b="1" dirty="0" err="1">
                <a:solidFill>
                  <a:srgbClr val="00B050"/>
                </a:solidFill>
              </a:rPr>
              <a:t>after</a:t>
            </a:r>
            <a:r>
              <a:rPr lang="es-ES" sz="2400" b="1" dirty="0">
                <a:solidFill>
                  <a:srgbClr val="00B050"/>
                </a:solidFill>
              </a:rPr>
              <a:t> </a:t>
            </a:r>
            <a:r>
              <a:rPr lang="es-ES" sz="2400" b="1" dirty="0" err="1">
                <a:solidFill>
                  <a:srgbClr val="00B050"/>
                </a:solidFill>
              </a:rPr>
              <a:t>chemotherapy</a:t>
            </a:r>
            <a:r>
              <a:rPr lang="es-ES" sz="2400" b="1" dirty="0">
                <a:solidFill>
                  <a:srgbClr val="00B050"/>
                </a:solidFill>
              </a:rPr>
              <a:t> </a:t>
            </a:r>
            <a:r>
              <a:rPr lang="es-ES" sz="2400" b="1" dirty="0" err="1">
                <a:solidFill>
                  <a:srgbClr val="00B050"/>
                </a:solidFill>
              </a:rPr>
              <a:t>completion</a:t>
            </a:r>
            <a:r>
              <a:rPr lang="es-ES" sz="2400" b="1" dirty="0">
                <a:solidFill>
                  <a:srgbClr val="00B050"/>
                </a:solidFill>
              </a:rPr>
              <a:t>.</a:t>
            </a:r>
          </a:p>
          <a:p>
            <a:pPr marL="457200" indent="-457200">
              <a:buAutoNum type="alphaLcPeriod"/>
            </a:pPr>
            <a:r>
              <a:rPr lang="es-ES" sz="2400" dirty="0" err="1"/>
              <a:t>Radiotherapy</a:t>
            </a:r>
            <a:r>
              <a:rPr lang="es-ES" sz="2400" dirty="0"/>
              <a:t>.</a:t>
            </a:r>
          </a:p>
          <a:p>
            <a:endParaRPr lang="es-ES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9FB1261F-03F6-BF47-9940-01718061DF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0011" y="6061167"/>
            <a:ext cx="9042400" cy="6350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A1DCA94C-81F9-6549-8369-14CFD7D2C4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476" y="4074365"/>
            <a:ext cx="9334500" cy="1574800"/>
          </a:xfrm>
          <a:prstGeom prst="rect">
            <a:avLst/>
          </a:prstGeom>
        </p:spPr>
      </p:pic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62320B45-BBB8-BD4D-AC42-9FDB0F0514E2}"/>
              </a:ext>
            </a:extLst>
          </p:cNvPr>
          <p:cNvCxnSpPr/>
          <p:nvPr/>
        </p:nvCxnSpPr>
        <p:spPr>
          <a:xfrm>
            <a:off x="1214845" y="4960871"/>
            <a:ext cx="1881052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9504EDA2-EA38-B448-AD0C-2573ABF5DAC6}"/>
              </a:ext>
            </a:extLst>
          </p:cNvPr>
          <p:cNvCxnSpPr/>
          <p:nvPr/>
        </p:nvCxnSpPr>
        <p:spPr>
          <a:xfrm>
            <a:off x="7715793" y="5175410"/>
            <a:ext cx="1881052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19A779F9-602F-D643-8DA4-F06F6A679D0F}"/>
              </a:ext>
            </a:extLst>
          </p:cNvPr>
          <p:cNvCxnSpPr>
            <a:cxnSpLocks/>
          </p:cNvCxnSpPr>
          <p:nvPr/>
        </p:nvCxnSpPr>
        <p:spPr>
          <a:xfrm>
            <a:off x="661851" y="5452905"/>
            <a:ext cx="3675017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739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90E38E-BD13-064B-8911-E4FC0E52DF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3E6CE4D-0FA4-E44B-8983-9348878AB4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971F34C-885C-9D4C-88E6-97E36925F5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2594" y="0"/>
            <a:ext cx="6846812" cy="685800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81512593-B7A8-BC49-9CB6-EB3ADEF911A3}"/>
              </a:ext>
            </a:extLst>
          </p:cNvPr>
          <p:cNvSpPr txBox="1"/>
          <p:nvPr/>
        </p:nvSpPr>
        <p:spPr>
          <a:xfrm>
            <a:off x="9519406" y="6627168"/>
            <a:ext cx="194854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dirty="0"/>
              <a:t>Imagen creada con App </a:t>
            </a:r>
            <a:r>
              <a:rPr lang="es-ES" sz="900" dirty="0" err="1"/>
              <a:t>Playground</a:t>
            </a:r>
            <a:r>
              <a:rPr lang="es-ES" sz="9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51163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F55E27-C3DC-A442-A86F-09E40B20C3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2263E6A-8BD1-1847-840B-639D3301A1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85EC783-FB97-BA43-A5D0-E4A92A7E81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2296" y="0"/>
            <a:ext cx="6447408" cy="685800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1D166AB0-2C3F-4C4C-AB3E-E731BDDB63BE}"/>
              </a:ext>
            </a:extLst>
          </p:cNvPr>
          <p:cNvSpPr txBox="1"/>
          <p:nvPr/>
        </p:nvSpPr>
        <p:spPr>
          <a:xfrm>
            <a:off x="9362480" y="6627168"/>
            <a:ext cx="194854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dirty="0"/>
              <a:t>Imagen creada con App </a:t>
            </a:r>
            <a:r>
              <a:rPr lang="es-ES" sz="900" dirty="0" err="1"/>
              <a:t>Playground</a:t>
            </a:r>
            <a:r>
              <a:rPr lang="es-ES" sz="9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446361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EBF2B21-7E55-6345-A4E1-9A94337821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88274"/>
            <a:ext cx="10515600" cy="52886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/>
              <a:t>What is the most common histological type of penile cancer?</a:t>
            </a:r>
            <a:br>
              <a:rPr lang="en-US" sz="2400" dirty="0"/>
            </a:br>
            <a:r>
              <a:rPr lang="en-US" sz="2400" dirty="0"/>
              <a:t>a. Adenocarcinoma</a:t>
            </a:r>
            <a:br>
              <a:rPr lang="en-US" sz="2400" dirty="0"/>
            </a:br>
            <a:r>
              <a:rPr lang="en-US" sz="2400" dirty="0"/>
              <a:t>b. Squamous cell carcinoma</a:t>
            </a:r>
            <a:br>
              <a:rPr lang="en-US" sz="2400" dirty="0"/>
            </a:br>
            <a:r>
              <a:rPr lang="en-US" sz="2400" dirty="0"/>
              <a:t>c. Melanoma</a:t>
            </a:r>
            <a:br>
              <a:rPr lang="en-US" sz="2400" dirty="0"/>
            </a:br>
            <a:r>
              <a:rPr lang="en-US" sz="2400" dirty="0"/>
              <a:t>d. Basal cell carcinoma</a:t>
            </a:r>
            <a:r>
              <a:rPr lang="es-E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54215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EBF2B21-7E55-6345-A4E1-9A94337821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88274"/>
            <a:ext cx="10515600" cy="52886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/>
              <a:t>What is the most common histological type of penile cancer?</a:t>
            </a:r>
            <a:br>
              <a:rPr lang="en-US" sz="2400" dirty="0"/>
            </a:br>
            <a:r>
              <a:rPr lang="en-US" sz="2400" dirty="0"/>
              <a:t>a. Adenocarcinoma</a:t>
            </a:r>
            <a:br>
              <a:rPr lang="en-US" sz="2400" dirty="0"/>
            </a:br>
            <a:r>
              <a:rPr lang="en-US" sz="2400" b="1" dirty="0">
                <a:solidFill>
                  <a:srgbClr val="00B050"/>
                </a:solidFill>
              </a:rPr>
              <a:t>b. Squamous cell carcinoma</a:t>
            </a:r>
            <a:br>
              <a:rPr lang="en-US" sz="2400" dirty="0"/>
            </a:br>
            <a:r>
              <a:rPr lang="en-US" sz="2400" dirty="0"/>
              <a:t>c. Melanoma</a:t>
            </a:r>
            <a:br>
              <a:rPr lang="en-US" sz="2400" dirty="0"/>
            </a:br>
            <a:r>
              <a:rPr lang="en-US" sz="2400" dirty="0"/>
              <a:t>d. Basal cell carcinoma</a:t>
            </a:r>
            <a:r>
              <a:rPr lang="es-E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012134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EBF2B21-7E55-6345-A4E1-9A94337821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88274"/>
            <a:ext cx="10515600" cy="52886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/>
              <a:t>What is the most common histological type of penile cancer?</a:t>
            </a:r>
            <a:br>
              <a:rPr lang="en-US" sz="2400" dirty="0"/>
            </a:br>
            <a:r>
              <a:rPr lang="en-US" sz="2400" dirty="0"/>
              <a:t>a. Adenocarcinoma</a:t>
            </a:r>
            <a:br>
              <a:rPr lang="en-US" sz="2400" dirty="0"/>
            </a:br>
            <a:r>
              <a:rPr lang="en-US" sz="2400" b="1" dirty="0">
                <a:solidFill>
                  <a:srgbClr val="00B050"/>
                </a:solidFill>
              </a:rPr>
              <a:t>b. Squamous cell carcinoma</a:t>
            </a:r>
            <a:br>
              <a:rPr lang="en-US" sz="2400" dirty="0"/>
            </a:br>
            <a:r>
              <a:rPr lang="en-US" sz="2400" dirty="0"/>
              <a:t>c. Melanoma</a:t>
            </a:r>
            <a:br>
              <a:rPr lang="en-US" sz="2400" dirty="0"/>
            </a:br>
            <a:r>
              <a:rPr lang="en-US" sz="2400" dirty="0"/>
              <a:t>d. Basal cell carcinoma</a:t>
            </a:r>
            <a:r>
              <a:rPr lang="es-ES" sz="2400" dirty="0"/>
              <a:t> </a:t>
            </a:r>
          </a:p>
          <a:p>
            <a:pPr marL="0" indent="0">
              <a:buNone/>
            </a:pPr>
            <a:endParaRPr lang="es-ES" sz="2400" dirty="0"/>
          </a:p>
          <a:p>
            <a:pPr marL="0" indent="0">
              <a:buNone/>
            </a:pPr>
            <a:endParaRPr lang="es-ES" sz="2400" dirty="0"/>
          </a:p>
          <a:p>
            <a:pPr marL="0" indent="0">
              <a:buNone/>
            </a:pPr>
            <a:r>
              <a:rPr lang="en-US" sz="2400" b="1" dirty="0"/>
              <a:t>Which imaging modality is most helpful to assess invasion of the corpora cavernosa in penile cancer?</a:t>
            </a:r>
            <a:br>
              <a:rPr lang="en-US" sz="2400" dirty="0"/>
            </a:br>
            <a:r>
              <a:rPr lang="en-US" sz="2400" dirty="0"/>
              <a:t>a. Ultrasound</a:t>
            </a:r>
            <a:br>
              <a:rPr lang="en-US" sz="2400" dirty="0"/>
            </a:br>
            <a:r>
              <a:rPr lang="en-US" sz="2400" dirty="0"/>
              <a:t>b. CT scan</a:t>
            </a:r>
            <a:br>
              <a:rPr lang="en-US" sz="2400" dirty="0"/>
            </a:br>
            <a:r>
              <a:rPr lang="en-US" sz="2400" dirty="0"/>
              <a:t>c. MRI</a:t>
            </a:r>
            <a:br>
              <a:rPr lang="en-US" sz="2400" dirty="0"/>
            </a:br>
            <a:r>
              <a:rPr lang="en-US" sz="2400" dirty="0"/>
              <a:t>d. X-ray</a:t>
            </a: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2852337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EBF2B21-7E55-6345-A4E1-9A94337821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88274"/>
            <a:ext cx="10515600" cy="52886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/>
              <a:t>What is the most common histological type of penile cancer?</a:t>
            </a:r>
            <a:br>
              <a:rPr lang="en-US" sz="2400" dirty="0"/>
            </a:br>
            <a:r>
              <a:rPr lang="en-US" sz="2400" dirty="0"/>
              <a:t>a. Adenocarcinoma</a:t>
            </a:r>
            <a:br>
              <a:rPr lang="en-US" sz="2400" dirty="0"/>
            </a:br>
            <a:r>
              <a:rPr lang="en-US" sz="2400" b="1" dirty="0">
                <a:solidFill>
                  <a:srgbClr val="00B050"/>
                </a:solidFill>
              </a:rPr>
              <a:t>b. Squamous cell carcinoma</a:t>
            </a:r>
            <a:br>
              <a:rPr lang="en-US" sz="2400" dirty="0"/>
            </a:br>
            <a:r>
              <a:rPr lang="en-US" sz="2400" dirty="0"/>
              <a:t>c. Melanoma</a:t>
            </a:r>
            <a:br>
              <a:rPr lang="en-US" sz="2400" dirty="0"/>
            </a:br>
            <a:r>
              <a:rPr lang="en-US" sz="2400" dirty="0"/>
              <a:t>d. Basal cell carcinoma</a:t>
            </a:r>
            <a:r>
              <a:rPr lang="es-ES" sz="2400" dirty="0"/>
              <a:t> </a:t>
            </a:r>
          </a:p>
          <a:p>
            <a:pPr marL="0" indent="0">
              <a:buNone/>
            </a:pPr>
            <a:endParaRPr lang="es-ES" sz="2400" dirty="0"/>
          </a:p>
          <a:p>
            <a:pPr marL="0" indent="0">
              <a:buNone/>
            </a:pPr>
            <a:endParaRPr lang="es-ES" sz="2400" dirty="0"/>
          </a:p>
          <a:p>
            <a:pPr marL="0" indent="0">
              <a:buNone/>
            </a:pPr>
            <a:r>
              <a:rPr lang="en-US" sz="2400" b="1" dirty="0"/>
              <a:t>Which imaging modality is most helpful to assess invasion of the corpora cavernosa in penile cancer?</a:t>
            </a:r>
            <a:br>
              <a:rPr lang="en-US" sz="2400" dirty="0"/>
            </a:br>
            <a:r>
              <a:rPr lang="en-US" sz="2400" dirty="0"/>
              <a:t>a. Ultrasound</a:t>
            </a:r>
            <a:br>
              <a:rPr lang="en-US" sz="2400" dirty="0"/>
            </a:br>
            <a:r>
              <a:rPr lang="en-US" sz="2400" dirty="0"/>
              <a:t>b. CT scan</a:t>
            </a:r>
            <a:br>
              <a:rPr lang="en-US" sz="2400" dirty="0"/>
            </a:br>
            <a:r>
              <a:rPr lang="en-US" sz="2400" b="1" dirty="0">
                <a:solidFill>
                  <a:srgbClr val="00B050"/>
                </a:solidFill>
              </a:rPr>
              <a:t>c. MRI</a:t>
            </a:r>
            <a:br>
              <a:rPr lang="en-US" sz="2400" dirty="0"/>
            </a:br>
            <a:r>
              <a:rPr lang="en-US" sz="2400" dirty="0"/>
              <a:t>d. X-ray</a:t>
            </a:r>
            <a:endParaRPr lang="es-ES" sz="2400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0DA1955A-4A54-E74E-98CB-E535B26C79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0136" y="4634565"/>
            <a:ext cx="6139543" cy="1589922"/>
          </a:xfrm>
          <a:prstGeom prst="rect">
            <a:avLst/>
          </a:prstGeom>
        </p:spPr>
      </p:pic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8B043B1E-8569-D74E-87DF-F838AD1BDB81}"/>
              </a:ext>
            </a:extLst>
          </p:cNvPr>
          <p:cNvCxnSpPr/>
          <p:nvPr/>
        </p:nvCxnSpPr>
        <p:spPr>
          <a:xfrm>
            <a:off x="3487783" y="5329646"/>
            <a:ext cx="402336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n 5">
            <a:extLst>
              <a:ext uri="{FF2B5EF4-FFF2-40B4-BE49-F238E27FC236}">
                <a16:creationId xmlns:a16="http://schemas.microsoft.com/office/drawing/2014/main" id="{0A54A9AD-EE28-FF4D-8CFF-2DF49AB590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3964579"/>
            <a:ext cx="5662972" cy="2005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796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0E36971-88CD-3648-9E1F-DFECA970E6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42963"/>
            <a:ext cx="10515600" cy="5334000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2400" b="1" dirty="0"/>
              <a:t>Which lymph node status corresponds to pN3 in penile cancer staging?</a:t>
            </a:r>
            <a:br>
              <a:rPr lang="en-US" sz="2400" dirty="0"/>
            </a:br>
            <a:r>
              <a:rPr lang="en-US" sz="2400" dirty="0"/>
              <a:t>a. No regional lymph node metastasis</a:t>
            </a:r>
            <a:br>
              <a:rPr lang="en-US" sz="2400" dirty="0"/>
            </a:br>
            <a:r>
              <a:rPr lang="en-US" sz="2400" dirty="0"/>
              <a:t>b. Metastasis in one or two inguinal lymph nodes</a:t>
            </a:r>
            <a:br>
              <a:rPr lang="en-US" sz="2400" dirty="0"/>
            </a:br>
            <a:r>
              <a:rPr lang="en-US" sz="2400" dirty="0"/>
              <a:t>c. Metastasis in pelvic lymph nodes or </a:t>
            </a:r>
            <a:r>
              <a:rPr lang="en-US" sz="2400" dirty="0" err="1"/>
              <a:t>extranodal</a:t>
            </a:r>
            <a:r>
              <a:rPr lang="en-US" sz="2400" dirty="0"/>
              <a:t> extension</a:t>
            </a:r>
            <a:br>
              <a:rPr lang="en-US" sz="2400" dirty="0"/>
            </a:br>
            <a:r>
              <a:rPr lang="en-US" sz="2400" dirty="0"/>
              <a:t>d. Metastasis in multiple unilateral inguinal nodes</a:t>
            </a: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858275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0E36971-88CD-3648-9E1F-DFECA970E6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42963"/>
            <a:ext cx="10515600" cy="5334000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2400" b="1" dirty="0"/>
              <a:t>Which lymph node status corresponds to pN3 in penile cancer staging?</a:t>
            </a:r>
            <a:br>
              <a:rPr lang="en-US" sz="2400" dirty="0"/>
            </a:br>
            <a:r>
              <a:rPr lang="en-US" sz="2400" dirty="0"/>
              <a:t>a. No regional lymph node metastasis</a:t>
            </a:r>
            <a:br>
              <a:rPr lang="en-US" sz="2400" dirty="0"/>
            </a:br>
            <a:r>
              <a:rPr lang="en-US" sz="2400" dirty="0"/>
              <a:t>b. Metastasis in one or two inguinal lymph nodes</a:t>
            </a:r>
            <a:br>
              <a:rPr lang="en-US" sz="2400" dirty="0"/>
            </a:br>
            <a:r>
              <a:rPr lang="en-US" sz="2400" b="1" dirty="0">
                <a:solidFill>
                  <a:srgbClr val="00B050"/>
                </a:solidFill>
              </a:rPr>
              <a:t>c. Metastasis in pelvic lymph nodes or </a:t>
            </a:r>
            <a:r>
              <a:rPr lang="en-US" sz="2400" b="1" dirty="0" err="1">
                <a:solidFill>
                  <a:srgbClr val="00B050"/>
                </a:solidFill>
              </a:rPr>
              <a:t>extranodal</a:t>
            </a:r>
            <a:r>
              <a:rPr lang="en-US" sz="2400" b="1" dirty="0">
                <a:solidFill>
                  <a:srgbClr val="00B050"/>
                </a:solidFill>
              </a:rPr>
              <a:t> extension</a:t>
            </a:r>
            <a:br>
              <a:rPr lang="en-US" sz="2400" dirty="0"/>
            </a:br>
            <a:r>
              <a:rPr lang="en-US" sz="2400" dirty="0"/>
              <a:t>d. Metastasis in multiple unilateral inguinal nodes</a:t>
            </a:r>
            <a:endParaRPr lang="es-ES" sz="2400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243A9BD5-3931-194B-9A1B-7C37D53281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600" y="2959100"/>
            <a:ext cx="9359900" cy="231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987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0E36971-88CD-3648-9E1F-DFECA970E6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42963"/>
            <a:ext cx="10515600" cy="5334000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2400" b="1" dirty="0"/>
              <a:t>Which lymph node status corresponds to pN3 in penile cancer staging?</a:t>
            </a:r>
            <a:br>
              <a:rPr lang="en-US" sz="2400" dirty="0"/>
            </a:br>
            <a:r>
              <a:rPr lang="en-US" sz="2400" dirty="0"/>
              <a:t>a. No regional lymph node metastasis</a:t>
            </a:r>
            <a:br>
              <a:rPr lang="en-US" sz="2400" dirty="0"/>
            </a:br>
            <a:r>
              <a:rPr lang="en-US" sz="2400" dirty="0"/>
              <a:t>b. Metastasis in one or two inguinal lymph nodes</a:t>
            </a:r>
            <a:br>
              <a:rPr lang="en-US" sz="2400" dirty="0"/>
            </a:br>
            <a:r>
              <a:rPr lang="en-US" sz="2400" b="1" dirty="0">
                <a:solidFill>
                  <a:srgbClr val="00B050"/>
                </a:solidFill>
              </a:rPr>
              <a:t>c. Metastasis in pelvic lymph nodes or </a:t>
            </a:r>
            <a:r>
              <a:rPr lang="en-US" sz="2400" b="1" dirty="0" err="1">
                <a:solidFill>
                  <a:srgbClr val="00B050"/>
                </a:solidFill>
              </a:rPr>
              <a:t>extranodal</a:t>
            </a:r>
            <a:r>
              <a:rPr lang="en-US" sz="2400" b="1" dirty="0">
                <a:solidFill>
                  <a:srgbClr val="00B050"/>
                </a:solidFill>
              </a:rPr>
              <a:t> extension</a:t>
            </a:r>
            <a:br>
              <a:rPr lang="en-US" sz="2400" dirty="0"/>
            </a:br>
            <a:r>
              <a:rPr lang="en-US" sz="2400" dirty="0"/>
              <a:t>d. Metastasis in multiple unilateral inguinal nodes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b="1" dirty="0"/>
              <a:t>In penile cancer, according to which factor is the T1 category subdivided?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a. Depth of </a:t>
            </a:r>
            <a:r>
              <a:rPr lang="en-US" sz="2400" dirty="0" err="1"/>
              <a:t>tumour</a:t>
            </a:r>
            <a:r>
              <a:rPr lang="en-US" sz="2400" dirty="0"/>
              <a:t> penetration in mm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b. </a:t>
            </a:r>
            <a:r>
              <a:rPr lang="en-US" sz="2400" dirty="0" err="1"/>
              <a:t>Lymphovascular</a:t>
            </a:r>
            <a:r>
              <a:rPr lang="en-US" sz="2400" dirty="0"/>
              <a:t> invasion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c. Site of </a:t>
            </a:r>
            <a:r>
              <a:rPr lang="en-US" sz="2400" dirty="0" err="1"/>
              <a:t>tumour</a:t>
            </a:r>
            <a:r>
              <a:rPr lang="en-US" sz="2400" dirty="0"/>
              <a:t> invasion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d. Integrity of the corpus spongiosum</a:t>
            </a:r>
            <a:endParaRPr lang="es-ES" sz="2400" dirty="0"/>
          </a:p>
          <a:p>
            <a:pPr marL="0" indent="0">
              <a:buNone/>
            </a:pP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38148977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0E36971-88CD-3648-9E1F-DFECA970E6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42963"/>
            <a:ext cx="10515600" cy="5334000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2400" b="1" dirty="0"/>
              <a:t>Which lymph node status corresponds to pN3 in penile cancer staging?</a:t>
            </a:r>
            <a:br>
              <a:rPr lang="en-US" sz="2400" dirty="0"/>
            </a:br>
            <a:r>
              <a:rPr lang="en-US" sz="2400" dirty="0"/>
              <a:t>a. No regional lymph node metastasis</a:t>
            </a:r>
            <a:br>
              <a:rPr lang="en-US" sz="2400" dirty="0"/>
            </a:br>
            <a:r>
              <a:rPr lang="en-US" sz="2400" dirty="0"/>
              <a:t>b. Metastasis in one or two inguinal lymph nodes</a:t>
            </a:r>
            <a:br>
              <a:rPr lang="en-US" sz="2400" dirty="0"/>
            </a:br>
            <a:r>
              <a:rPr lang="en-US" sz="2400" b="1" dirty="0">
                <a:solidFill>
                  <a:srgbClr val="00B050"/>
                </a:solidFill>
              </a:rPr>
              <a:t>c. Metastasis in pelvic lymph nodes or </a:t>
            </a:r>
            <a:r>
              <a:rPr lang="en-US" sz="2400" b="1" dirty="0" err="1">
                <a:solidFill>
                  <a:srgbClr val="00B050"/>
                </a:solidFill>
              </a:rPr>
              <a:t>extranodal</a:t>
            </a:r>
            <a:r>
              <a:rPr lang="en-US" sz="2400" b="1" dirty="0">
                <a:solidFill>
                  <a:srgbClr val="00B050"/>
                </a:solidFill>
              </a:rPr>
              <a:t> extension</a:t>
            </a:r>
            <a:br>
              <a:rPr lang="en-US" sz="2400" dirty="0"/>
            </a:br>
            <a:r>
              <a:rPr lang="en-US" sz="2400" dirty="0"/>
              <a:t>d. Metastasis in multiple unilateral inguinal nodes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b="1" dirty="0"/>
              <a:t>In penile cancer, according to which factor is the T1 category subdivided?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a. Depth of </a:t>
            </a:r>
            <a:r>
              <a:rPr lang="en-US" sz="2400" dirty="0" err="1"/>
              <a:t>tumour</a:t>
            </a:r>
            <a:r>
              <a:rPr lang="en-US" sz="2400" dirty="0"/>
              <a:t> penetration in mm</a:t>
            </a:r>
            <a:endParaRPr lang="es-ES" sz="2400" dirty="0"/>
          </a:p>
          <a:p>
            <a:pPr marL="0" indent="0">
              <a:buNone/>
            </a:pPr>
            <a:r>
              <a:rPr lang="en-US" sz="2400" b="1" dirty="0">
                <a:solidFill>
                  <a:srgbClr val="00B050"/>
                </a:solidFill>
              </a:rPr>
              <a:t>b. </a:t>
            </a:r>
            <a:r>
              <a:rPr lang="en-US" sz="2400" b="1" dirty="0" err="1">
                <a:solidFill>
                  <a:srgbClr val="00B050"/>
                </a:solidFill>
              </a:rPr>
              <a:t>Lymphovascular</a:t>
            </a:r>
            <a:r>
              <a:rPr lang="en-US" sz="2400" b="1" dirty="0">
                <a:solidFill>
                  <a:srgbClr val="00B050"/>
                </a:solidFill>
              </a:rPr>
              <a:t> invasion</a:t>
            </a:r>
            <a:endParaRPr lang="es-ES" sz="24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2400" dirty="0"/>
              <a:t>c. Site of </a:t>
            </a:r>
            <a:r>
              <a:rPr lang="en-US" sz="2400" dirty="0" err="1"/>
              <a:t>tumour</a:t>
            </a:r>
            <a:r>
              <a:rPr lang="en-US" sz="2400" dirty="0"/>
              <a:t> invasion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d. Integrity of the corpus spongiosum</a:t>
            </a:r>
            <a:endParaRPr lang="es-ES" sz="2400" dirty="0"/>
          </a:p>
          <a:p>
            <a:pPr marL="0" indent="0">
              <a:buNone/>
            </a:pPr>
            <a:endParaRPr lang="es-ES" sz="2400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FAD3917C-A22D-C647-8AF0-A28FC8DE8F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3664" y="0"/>
            <a:ext cx="7567495" cy="3684587"/>
          </a:xfrm>
          <a:prstGeom prst="rect">
            <a:avLst/>
          </a:prstGeom>
        </p:spPr>
      </p:pic>
      <p:sp>
        <p:nvSpPr>
          <p:cNvPr id="4" name="Marco 3">
            <a:extLst>
              <a:ext uri="{FF2B5EF4-FFF2-40B4-BE49-F238E27FC236}">
                <a16:creationId xmlns:a16="http://schemas.microsoft.com/office/drawing/2014/main" id="{31D09BC9-C98B-CE44-A5A4-EE3A99EDF514}"/>
              </a:ext>
            </a:extLst>
          </p:cNvPr>
          <p:cNvSpPr/>
          <p:nvPr/>
        </p:nvSpPr>
        <p:spPr>
          <a:xfrm>
            <a:off x="6372225" y="1928813"/>
            <a:ext cx="2214563" cy="242887"/>
          </a:xfrm>
          <a:prstGeom prst="fram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5" name="Marco 4">
            <a:extLst>
              <a:ext uri="{FF2B5EF4-FFF2-40B4-BE49-F238E27FC236}">
                <a16:creationId xmlns:a16="http://schemas.microsoft.com/office/drawing/2014/main" id="{0195089D-A942-3748-8B28-3FD967AF1A87}"/>
              </a:ext>
            </a:extLst>
          </p:cNvPr>
          <p:cNvSpPr/>
          <p:nvPr/>
        </p:nvSpPr>
        <p:spPr>
          <a:xfrm>
            <a:off x="6372224" y="2395538"/>
            <a:ext cx="2028826" cy="242887"/>
          </a:xfrm>
          <a:prstGeom prst="fram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778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3A3A3C0-E471-AE47-BCA9-4EB5C69320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28663"/>
            <a:ext cx="10515600" cy="5448300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/>
              <a:t>In which case of penile cancer can organ-sparing treatment with laser ablation be performed?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a. Penile intra-epithelial neoplasia (</a:t>
            </a:r>
            <a:r>
              <a:rPr lang="en-US" sz="2400" dirty="0" err="1"/>
              <a:t>PeIN</a:t>
            </a:r>
            <a:r>
              <a:rPr lang="en-US" sz="2400" dirty="0"/>
              <a:t>) lesions only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b. </a:t>
            </a:r>
            <a:r>
              <a:rPr lang="en-US" sz="2400" dirty="0" err="1"/>
              <a:t>PeIN</a:t>
            </a:r>
            <a:r>
              <a:rPr lang="en-US" sz="2400" dirty="0"/>
              <a:t> and Ta lesions only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c. Ta lesions confined to the glans only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d. </a:t>
            </a:r>
            <a:r>
              <a:rPr lang="en-US" sz="2400" dirty="0" err="1"/>
              <a:t>PeIN</a:t>
            </a:r>
            <a:r>
              <a:rPr lang="en-US" sz="2400" dirty="0"/>
              <a:t>, Ta and cT1 lesions confined to the glans</a:t>
            </a:r>
            <a:endParaRPr lang="es-ES" sz="2400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011312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3A3A3C0-E471-AE47-BCA9-4EB5C69320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28663"/>
            <a:ext cx="10515600" cy="5448300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/>
              <a:t>In which case of penile cancer can organ-sparing treatment with laser ablation be performed?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a. Penile intra-epithelial neoplasia (</a:t>
            </a:r>
            <a:r>
              <a:rPr lang="en-US" sz="2400" dirty="0" err="1"/>
              <a:t>PeIN</a:t>
            </a:r>
            <a:r>
              <a:rPr lang="en-US" sz="2400" dirty="0"/>
              <a:t>) lesions only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b. </a:t>
            </a:r>
            <a:r>
              <a:rPr lang="en-US" sz="2400" dirty="0" err="1"/>
              <a:t>PeIN</a:t>
            </a:r>
            <a:r>
              <a:rPr lang="en-US" sz="2400" dirty="0"/>
              <a:t> and Ta lesions only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c. Ta lesions confined to the glans only</a:t>
            </a:r>
            <a:endParaRPr lang="es-ES" sz="2400" dirty="0"/>
          </a:p>
          <a:p>
            <a:pPr marL="0" indent="0">
              <a:buNone/>
            </a:pPr>
            <a:r>
              <a:rPr lang="en-US" sz="2400" b="1" dirty="0">
                <a:solidFill>
                  <a:srgbClr val="00B050"/>
                </a:solidFill>
              </a:rPr>
              <a:t>d. </a:t>
            </a:r>
            <a:r>
              <a:rPr lang="en-US" sz="2400" b="1" dirty="0" err="1">
                <a:solidFill>
                  <a:srgbClr val="00B050"/>
                </a:solidFill>
              </a:rPr>
              <a:t>PeIN</a:t>
            </a:r>
            <a:r>
              <a:rPr lang="en-US" sz="2400" b="1" dirty="0">
                <a:solidFill>
                  <a:srgbClr val="00B050"/>
                </a:solidFill>
              </a:rPr>
              <a:t>, Ta and cT1 lesions confined to the glans</a:t>
            </a:r>
            <a:endParaRPr lang="es-ES" sz="24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es-ES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06D7F0A6-A5C0-E54D-9561-0028D24414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50" y="4610894"/>
            <a:ext cx="9105900" cy="9652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A2C1368E-535C-0B4F-B833-20CADB895A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9100" y="3486944"/>
            <a:ext cx="6273800" cy="43180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09E0341C-933D-B245-820B-840444A9F0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9463" y="3852069"/>
            <a:ext cx="2324100" cy="39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834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03B8D21-0206-5742-975F-C6FE9DA7C6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05543"/>
            <a:ext cx="10515600" cy="5371420"/>
          </a:xfrm>
        </p:spPr>
        <p:txBody>
          <a:bodyPr/>
          <a:lstStyle/>
          <a:p>
            <a:pPr marL="0" lvl="0" indent="0">
              <a:buNone/>
            </a:pPr>
            <a:r>
              <a:rPr lang="en-US" sz="2400" b="1" dirty="0"/>
              <a:t>What is the most common presentation of testicular cancer? 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a. Painful testicular mass</a:t>
            </a:r>
            <a:br>
              <a:rPr lang="en-US" sz="2400" dirty="0"/>
            </a:br>
            <a:r>
              <a:rPr lang="en-US" sz="2400" dirty="0"/>
              <a:t>b. Painless testicular mass</a:t>
            </a:r>
            <a:br>
              <a:rPr lang="en-US" sz="2400" dirty="0"/>
            </a:br>
            <a:r>
              <a:rPr lang="en-US" sz="2400" dirty="0"/>
              <a:t>c. </a:t>
            </a:r>
            <a:r>
              <a:rPr lang="en-US" sz="2400" dirty="0" err="1"/>
              <a:t>Gynaecomastia</a:t>
            </a:r>
            <a:br>
              <a:rPr lang="en-US" sz="2400" dirty="0"/>
            </a:br>
            <a:r>
              <a:rPr lang="en-US" sz="2400" dirty="0"/>
              <a:t>d. Urinary symptoms</a:t>
            </a:r>
            <a:endParaRPr lang="es-ES" sz="2400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99487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8CAF819-138B-B14C-9EBC-B07392C9FA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28688"/>
            <a:ext cx="10515600" cy="5248275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s-ES" sz="2400" b="1" dirty="0" err="1"/>
              <a:t>What</a:t>
            </a:r>
            <a:r>
              <a:rPr lang="es-ES" sz="2400" b="1" dirty="0"/>
              <a:t> </a:t>
            </a:r>
            <a:r>
              <a:rPr lang="es-ES" sz="2400" b="1" dirty="0" err="1"/>
              <a:t>is</a:t>
            </a:r>
            <a:r>
              <a:rPr lang="es-ES" sz="2400" b="1" dirty="0"/>
              <a:t> </a:t>
            </a:r>
            <a:r>
              <a:rPr lang="es-ES" sz="2400" b="1" dirty="0" err="1"/>
              <a:t>the</a:t>
            </a:r>
            <a:r>
              <a:rPr lang="es-ES" sz="2400" b="1" dirty="0"/>
              <a:t> role of </a:t>
            </a:r>
            <a:r>
              <a:rPr lang="es-ES" sz="2400" b="1" dirty="0" err="1"/>
              <a:t>dynamic</a:t>
            </a:r>
            <a:r>
              <a:rPr lang="es-ES" sz="2400" b="1" dirty="0"/>
              <a:t> </a:t>
            </a:r>
            <a:r>
              <a:rPr lang="es-ES" sz="2400" b="1" dirty="0" err="1"/>
              <a:t>sentinel</a:t>
            </a:r>
            <a:r>
              <a:rPr lang="es-ES" sz="2400" b="1" dirty="0"/>
              <a:t> </a:t>
            </a:r>
            <a:r>
              <a:rPr lang="es-ES" sz="2400" b="1" dirty="0" err="1"/>
              <a:t>node</a:t>
            </a:r>
            <a:r>
              <a:rPr lang="es-ES" sz="2400" b="1" dirty="0"/>
              <a:t> </a:t>
            </a:r>
            <a:r>
              <a:rPr lang="es-ES" sz="2400" b="1" dirty="0" err="1"/>
              <a:t>biopsy</a:t>
            </a:r>
            <a:r>
              <a:rPr lang="es-ES" sz="2400" b="1" dirty="0"/>
              <a:t> (DSNB) in </a:t>
            </a:r>
            <a:r>
              <a:rPr lang="es-ES" sz="2400" b="1" dirty="0" err="1"/>
              <a:t>penile</a:t>
            </a:r>
            <a:r>
              <a:rPr lang="es-ES" sz="2400" b="1" dirty="0"/>
              <a:t> </a:t>
            </a:r>
            <a:r>
              <a:rPr lang="es-ES" sz="2400" b="1" dirty="0" err="1"/>
              <a:t>cancer</a:t>
            </a:r>
            <a:r>
              <a:rPr lang="es-ES" sz="2400" b="1" dirty="0"/>
              <a:t>?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s-ES" sz="2400" dirty="0"/>
              <a:t>a. </a:t>
            </a:r>
            <a:r>
              <a:rPr lang="es-ES" sz="2400" dirty="0" err="1"/>
              <a:t>It</a:t>
            </a:r>
            <a:r>
              <a:rPr lang="es-ES" sz="2400" dirty="0"/>
              <a:t> </a:t>
            </a:r>
            <a:r>
              <a:rPr lang="es-ES" sz="2400" dirty="0" err="1"/>
              <a:t>is</a:t>
            </a:r>
            <a:r>
              <a:rPr lang="es-ES" sz="2400" dirty="0"/>
              <a:t> </a:t>
            </a:r>
            <a:r>
              <a:rPr lang="es-ES" sz="2400" dirty="0" err="1"/>
              <a:t>used</a:t>
            </a:r>
            <a:r>
              <a:rPr lang="es-ES" sz="2400" dirty="0"/>
              <a:t> </a:t>
            </a:r>
            <a:r>
              <a:rPr lang="es-ES" sz="2400" dirty="0" err="1"/>
              <a:t>for</a:t>
            </a:r>
            <a:r>
              <a:rPr lang="es-ES" sz="2400" dirty="0"/>
              <a:t> </a:t>
            </a:r>
            <a:r>
              <a:rPr lang="es-ES" sz="2400" dirty="0" err="1"/>
              <a:t>surgical</a:t>
            </a:r>
            <a:r>
              <a:rPr lang="es-ES" sz="2400" dirty="0"/>
              <a:t> </a:t>
            </a:r>
            <a:r>
              <a:rPr lang="es-ES" sz="2400" dirty="0" err="1"/>
              <a:t>lymph</a:t>
            </a:r>
            <a:r>
              <a:rPr lang="es-ES" sz="2400" dirty="0"/>
              <a:t> </a:t>
            </a:r>
            <a:r>
              <a:rPr lang="es-ES" sz="2400" dirty="0" err="1"/>
              <a:t>node</a:t>
            </a:r>
            <a:r>
              <a:rPr lang="es-ES" sz="2400" dirty="0"/>
              <a:t> </a:t>
            </a:r>
            <a:r>
              <a:rPr lang="es-ES" sz="2400" dirty="0" err="1"/>
              <a:t>staging</a:t>
            </a:r>
            <a:r>
              <a:rPr lang="es-ES" sz="2400" dirty="0"/>
              <a:t> in cN0 </a:t>
            </a:r>
            <a:r>
              <a:rPr lang="es-ES" sz="2400" dirty="0" err="1"/>
              <a:t>patients</a:t>
            </a:r>
            <a:r>
              <a:rPr lang="es-ES" sz="2400" dirty="0"/>
              <a:t> at </a:t>
            </a:r>
            <a:r>
              <a:rPr lang="es-ES" sz="2400" dirty="0" err="1"/>
              <a:t>high</a:t>
            </a:r>
            <a:r>
              <a:rPr lang="es-ES" sz="2400" dirty="0"/>
              <a:t> </a:t>
            </a:r>
            <a:r>
              <a:rPr lang="es-ES" sz="2400" dirty="0" err="1"/>
              <a:t>risk</a:t>
            </a:r>
            <a:endParaRPr lang="es-ES" sz="2400" dirty="0"/>
          </a:p>
          <a:p>
            <a:pPr marL="0" indent="0">
              <a:lnSpc>
                <a:spcPct val="100000"/>
              </a:lnSpc>
              <a:buNone/>
            </a:pPr>
            <a:r>
              <a:rPr lang="es-ES" sz="2400" dirty="0"/>
              <a:t>b. </a:t>
            </a:r>
            <a:r>
              <a:rPr lang="es-ES" sz="2400" dirty="0" err="1"/>
              <a:t>It</a:t>
            </a:r>
            <a:r>
              <a:rPr lang="es-ES" sz="2400" dirty="0"/>
              <a:t> </a:t>
            </a:r>
            <a:r>
              <a:rPr lang="es-ES" sz="2400" dirty="0" err="1"/>
              <a:t>replaces</a:t>
            </a:r>
            <a:r>
              <a:rPr lang="es-ES" sz="2400" dirty="0"/>
              <a:t> </a:t>
            </a:r>
            <a:r>
              <a:rPr lang="es-ES" sz="2400" dirty="0" err="1"/>
              <a:t>all</a:t>
            </a:r>
            <a:r>
              <a:rPr lang="es-ES" sz="2400" dirty="0"/>
              <a:t> </a:t>
            </a:r>
            <a:r>
              <a:rPr lang="es-ES" sz="2400" dirty="0" err="1"/>
              <a:t>lymph</a:t>
            </a:r>
            <a:r>
              <a:rPr lang="es-ES" sz="2400" dirty="0"/>
              <a:t> </a:t>
            </a:r>
            <a:r>
              <a:rPr lang="es-ES" sz="2400" dirty="0" err="1"/>
              <a:t>node</a:t>
            </a:r>
            <a:r>
              <a:rPr lang="es-ES" sz="2400" dirty="0"/>
              <a:t> </a:t>
            </a:r>
            <a:r>
              <a:rPr lang="es-ES" sz="2400" dirty="0" err="1"/>
              <a:t>dissections</a:t>
            </a:r>
            <a:endParaRPr lang="es-ES" sz="2400" dirty="0"/>
          </a:p>
          <a:p>
            <a:pPr marL="0" indent="0">
              <a:lnSpc>
                <a:spcPct val="100000"/>
              </a:lnSpc>
              <a:buNone/>
            </a:pPr>
            <a:r>
              <a:rPr lang="es-ES" sz="2400" dirty="0"/>
              <a:t>c. </a:t>
            </a:r>
            <a:r>
              <a:rPr lang="es-ES" sz="2400" dirty="0" err="1"/>
              <a:t>It</a:t>
            </a:r>
            <a:r>
              <a:rPr lang="es-ES" sz="2400" dirty="0"/>
              <a:t> </a:t>
            </a:r>
            <a:r>
              <a:rPr lang="es-ES" sz="2400" dirty="0" err="1"/>
              <a:t>is</a:t>
            </a:r>
            <a:r>
              <a:rPr lang="es-ES" sz="2400" dirty="0"/>
              <a:t> </a:t>
            </a:r>
            <a:r>
              <a:rPr lang="es-ES" sz="2400" dirty="0" err="1"/>
              <a:t>only</a:t>
            </a:r>
            <a:r>
              <a:rPr lang="es-ES" sz="2400" dirty="0"/>
              <a:t> </a:t>
            </a:r>
            <a:r>
              <a:rPr lang="es-ES" sz="2400" dirty="0" err="1"/>
              <a:t>used</a:t>
            </a:r>
            <a:r>
              <a:rPr lang="es-ES" sz="2400" dirty="0"/>
              <a:t> in </a:t>
            </a:r>
            <a:r>
              <a:rPr lang="es-ES" sz="2400" dirty="0" err="1"/>
              <a:t>metastatic</a:t>
            </a:r>
            <a:r>
              <a:rPr lang="es-ES" sz="2400" dirty="0"/>
              <a:t> </a:t>
            </a:r>
            <a:r>
              <a:rPr lang="es-ES" sz="2400" dirty="0" err="1"/>
              <a:t>disease</a:t>
            </a:r>
            <a:endParaRPr lang="es-ES" sz="2400" dirty="0"/>
          </a:p>
          <a:p>
            <a:pPr marL="0" indent="0">
              <a:lnSpc>
                <a:spcPct val="100000"/>
              </a:lnSpc>
              <a:buNone/>
            </a:pPr>
            <a:r>
              <a:rPr lang="es-ES" sz="2400" dirty="0"/>
              <a:t>d. </a:t>
            </a:r>
            <a:r>
              <a:rPr lang="es-ES" sz="2400" dirty="0" err="1"/>
              <a:t>It</a:t>
            </a:r>
            <a:r>
              <a:rPr lang="es-ES" sz="2400" dirty="0"/>
              <a:t> </a:t>
            </a:r>
            <a:r>
              <a:rPr lang="es-ES" sz="2400" dirty="0" err="1"/>
              <a:t>is</a:t>
            </a:r>
            <a:r>
              <a:rPr lang="es-ES" sz="2400" dirty="0"/>
              <a:t> </a:t>
            </a:r>
            <a:r>
              <a:rPr lang="es-ES" sz="2400" dirty="0" err="1"/>
              <a:t>not</a:t>
            </a:r>
            <a:r>
              <a:rPr lang="es-ES" sz="2400" dirty="0"/>
              <a:t> </a:t>
            </a:r>
            <a:r>
              <a:rPr lang="es-ES" sz="2400" dirty="0" err="1"/>
              <a:t>recommended</a:t>
            </a: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7360717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8CAF819-138B-B14C-9EBC-B07392C9FA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28688"/>
            <a:ext cx="10515600" cy="5248275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s-ES" sz="2400" b="1" dirty="0" err="1"/>
              <a:t>What</a:t>
            </a:r>
            <a:r>
              <a:rPr lang="es-ES" sz="2400" b="1" dirty="0"/>
              <a:t> </a:t>
            </a:r>
            <a:r>
              <a:rPr lang="es-ES" sz="2400" b="1" dirty="0" err="1"/>
              <a:t>is</a:t>
            </a:r>
            <a:r>
              <a:rPr lang="es-ES" sz="2400" b="1" dirty="0"/>
              <a:t> </a:t>
            </a:r>
            <a:r>
              <a:rPr lang="es-ES" sz="2400" b="1" dirty="0" err="1"/>
              <a:t>the</a:t>
            </a:r>
            <a:r>
              <a:rPr lang="es-ES" sz="2400" b="1" dirty="0"/>
              <a:t> role of </a:t>
            </a:r>
            <a:r>
              <a:rPr lang="es-ES" sz="2400" b="1" dirty="0" err="1"/>
              <a:t>dynamic</a:t>
            </a:r>
            <a:r>
              <a:rPr lang="es-ES" sz="2400" b="1" dirty="0"/>
              <a:t> </a:t>
            </a:r>
            <a:r>
              <a:rPr lang="es-ES" sz="2400" b="1" dirty="0" err="1"/>
              <a:t>sentinel</a:t>
            </a:r>
            <a:r>
              <a:rPr lang="es-ES" sz="2400" b="1" dirty="0"/>
              <a:t> </a:t>
            </a:r>
            <a:r>
              <a:rPr lang="es-ES" sz="2400" b="1" dirty="0" err="1"/>
              <a:t>node</a:t>
            </a:r>
            <a:r>
              <a:rPr lang="es-ES" sz="2400" b="1" dirty="0"/>
              <a:t> </a:t>
            </a:r>
            <a:r>
              <a:rPr lang="es-ES" sz="2400" b="1" dirty="0" err="1"/>
              <a:t>biopsy</a:t>
            </a:r>
            <a:r>
              <a:rPr lang="es-ES" sz="2400" b="1" dirty="0"/>
              <a:t> (DSNB) in </a:t>
            </a:r>
            <a:r>
              <a:rPr lang="es-ES" sz="2400" b="1" dirty="0" err="1"/>
              <a:t>penile</a:t>
            </a:r>
            <a:r>
              <a:rPr lang="es-ES" sz="2400" b="1" dirty="0"/>
              <a:t> </a:t>
            </a:r>
            <a:r>
              <a:rPr lang="es-ES" sz="2400" b="1" dirty="0" err="1"/>
              <a:t>cancer</a:t>
            </a:r>
            <a:r>
              <a:rPr lang="es-ES" sz="2400" b="1" dirty="0"/>
              <a:t>?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s-ES" sz="2400" b="1" dirty="0">
                <a:solidFill>
                  <a:srgbClr val="00B050"/>
                </a:solidFill>
              </a:rPr>
              <a:t>a. </a:t>
            </a:r>
            <a:r>
              <a:rPr lang="es-ES" sz="2400" b="1" dirty="0" err="1">
                <a:solidFill>
                  <a:srgbClr val="00B050"/>
                </a:solidFill>
              </a:rPr>
              <a:t>It</a:t>
            </a:r>
            <a:r>
              <a:rPr lang="es-ES" sz="2400" b="1" dirty="0">
                <a:solidFill>
                  <a:srgbClr val="00B050"/>
                </a:solidFill>
              </a:rPr>
              <a:t> </a:t>
            </a:r>
            <a:r>
              <a:rPr lang="es-ES" sz="2400" b="1" dirty="0" err="1">
                <a:solidFill>
                  <a:srgbClr val="00B050"/>
                </a:solidFill>
              </a:rPr>
              <a:t>is</a:t>
            </a:r>
            <a:r>
              <a:rPr lang="es-ES" sz="2400" b="1" dirty="0">
                <a:solidFill>
                  <a:srgbClr val="00B050"/>
                </a:solidFill>
              </a:rPr>
              <a:t> </a:t>
            </a:r>
            <a:r>
              <a:rPr lang="es-ES" sz="2400" b="1" dirty="0" err="1">
                <a:solidFill>
                  <a:srgbClr val="00B050"/>
                </a:solidFill>
              </a:rPr>
              <a:t>used</a:t>
            </a:r>
            <a:r>
              <a:rPr lang="es-ES" sz="2400" b="1" dirty="0">
                <a:solidFill>
                  <a:srgbClr val="00B050"/>
                </a:solidFill>
              </a:rPr>
              <a:t> </a:t>
            </a:r>
            <a:r>
              <a:rPr lang="es-ES" sz="2400" b="1" dirty="0" err="1">
                <a:solidFill>
                  <a:srgbClr val="00B050"/>
                </a:solidFill>
              </a:rPr>
              <a:t>for</a:t>
            </a:r>
            <a:r>
              <a:rPr lang="es-ES" sz="2400" b="1" dirty="0">
                <a:solidFill>
                  <a:srgbClr val="00B050"/>
                </a:solidFill>
              </a:rPr>
              <a:t> </a:t>
            </a:r>
            <a:r>
              <a:rPr lang="es-ES" sz="2400" b="1" dirty="0" err="1">
                <a:solidFill>
                  <a:srgbClr val="00B050"/>
                </a:solidFill>
              </a:rPr>
              <a:t>surgical</a:t>
            </a:r>
            <a:r>
              <a:rPr lang="es-ES" sz="2400" b="1" dirty="0">
                <a:solidFill>
                  <a:srgbClr val="00B050"/>
                </a:solidFill>
              </a:rPr>
              <a:t> </a:t>
            </a:r>
            <a:r>
              <a:rPr lang="es-ES" sz="2400" b="1" dirty="0" err="1">
                <a:solidFill>
                  <a:srgbClr val="00B050"/>
                </a:solidFill>
              </a:rPr>
              <a:t>lymph</a:t>
            </a:r>
            <a:r>
              <a:rPr lang="es-ES" sz="2400" b="1" dirty="0">
                <a:solidFill>
                  <a:srgbClr val="00B050"/>
                </a:solidFill>
              </a:rPr>
              <a:t> </a:t>
            </a:r>
            <a:r>
              <a:rPr lang="es-ES" sz="2400" b="1" dirty="0" err="1">
                <a:solidFill>
                  <a:srgbClr val="00B050"/>
                </a:solidFill>
              </a:rPr>
              <a:t>node</a:t>
            </a:r>
            <a:r>
              <a:rPr lang="es-ES" sz="2400" b="1" dirty="0">
                <a:solidFill>
                  <a:srgbClr val="00B050"/>
                </a:solidFill>
              </a:rPr>
              <a:t> </a:t>
            </a:r>
            <a:r>
              <a:rPr lang="es-ES" sz="2400" b="1" dirty="0" err="1">
                <a:solidFill>
                  <a:srgbClr val="00B050"/>
                </a:solidFill>
              </a:rPr>
              <a:t>staging</a:t>
            </a:r>
            <a:r>
              <a:rPr lang="es-ES" sz="2400" b="1" dirty="0">
                <a:solidFill>
                  <a:srgbClr val="00B050"/>
                </a:solidFill>
              </a:rPr>
              <a:t> in cN0 </a:t>
            </a:r>
            <a:r>
              <a:rPr lang="es-ES" sz="2400" b="1" dirty="0" err="1">
                <a:solidFill>
                  <a:srgbClr val="00B050"/>
                </a:solidFill>
              </a:rPr>
              <a:t>patients</a:t>
            </a:r>
            <a:r>
              <a:rPr lang="es-ES" sz="2400" b="1" dirty="0">
                <a:solidFill>
                  <a:srgbClr val="00B050"/>
                </a:solidFill>
              </a:rPr>
              <a:t> at </a:t>
            </a:r>
            <a:r>
              <a:rPr lang="es-ES" sz="2400" b="1" dirty="0" err="1">
                <a:solidFill>
                  <a:srgbClr val="00B050"/>
                </a:solidFill>
              </a:rPr>
              <a:t>high</a:t>
            </a:r>
            <a:r>
              <a:rPr lang="es-ES" sz="2400" b="1" dirty="0">
                <a:solidFill>
                  <a:srgbClr val="00B050"/>
                </a:solidFill>
              </a:rPr>
              <a:t> </a:t>
            </a:r>
            <a:r>
              <a:rPr lang="es-ES" sz="2400" b="1" dirty="0" err="1">
                <a:solidFill>
                  <a:srgbClr val="00B050"/>
                </a:solidFill>
              </a:rPr>
              <a:t>risk</a:t>
            </a:r>
            <a:endParaRPr lang="es-ES" sz="2400" b="1" dirty="0">
              <a:solidFill>
                <a:srgbClr val="00B050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s-ES" sz="2400" dirty="0"/>
              <a:t>b. </a:t>
            </a:r>
            <a:r>
              <a:rPr lang="es-ES" sz="2400" dirty="0" err="1"/>
              <a:t>It</a:t>
            </a:r>
            <a:r>
              <a:rPr lang="es-ES" sz="2400" dirty="0"/>
              <a:t> </a:t>
            </a:r>
            <a:r>
              <a:rPr lang="es-ES" sz="2400" dirty="0" err="1"/>
              <a:t>replaces</a:t>
            </a:r>
            <a:r>
              <a:rPr lang="es-ES" sz="2400" dirty="0"/>
              <a:t> </a:t>
            </a:r>
            <a:r>
              <a:rPr lang="es-ES" sz="2400" dirty="0" err="1"/>
              <a:t>all</a:t>
            </a:r>
            <a:r>
              <a:rPr lang="es-ES" sz="2400" dirty="0"/>
              <a:t> </a:t>
            </a:r>
            <a:r>
              <a:rPr lang="es-ES" sz="2400" dirty="0" err="1"/>
              <a:t>lymph</a:t>
            </a:r>
            <a:r>
              <a:rPr lang="es-ES" sz="2400" dirty="0"/>
              <a:t> </a:t>
            </a:r>
            <a:r>
              <a:rPr lang="es-ES" sz="2400" dirty="0" err="1"/>
              <a:t>node</a:t>
            </a:r>
            <a:r>
              <a:rPr lang="es-ES" sz="2400" dirty="0"/>
              <a:t> </a:t>
            </a:r>
            <a:r>
              <a:rPr lang="es-ES" sz="2400" dirty="0" err="1"/>
              <a:t>dissections</a:t>
            </a:r>
            <a:endParaRPr lang="es-ES" sz="2400" dirty="0"/>
          </a:p>
          <a:p>
            <a:pPr marL="0" indent="0">
              <a:lnSpc>
                <a:spcPct val="100000"/>
              </a:lnSpc>
              <a:buNone/>
            </a:pPr>
            <a:r>
              <a:rPr lang="es-ES" sz="2400" dirty="0"/>
              <a:t>c. </a:t>
            </a:r>
            <a:r>
              <a:rPr lang="es-ES" sz="2400" dirty="0" err="1"/>
              <a:t>It</a:t>
            </a:r>
            <a:r>
              <a:rPr lang="es-ES" sz="2400" dirty="0"/>
              <a:t> </a:t>
            </a:r>
            <a:r>
              <a:rPr lang="es-ES" sz="2400" dirty="0" err="1"/>
              <a:t>is</a:t>
            </a:r>
            <a:r>
              <a:rPr lang="es-ES" sz="2400" dirty="0"/>
              <a:t> </a:t>
            </a:r>
            <a:r>
              <a:rPr lang="es-ES" sz="2400" dirty="0" err="1"/>
              <a:t>only</a:t>
            </a:r>
            <a:r>
              <a:rPr lang="es-ES" sz="2400" dirty="0"/>
              <a:t> </a:t>
            </a:r>
            <a:r>
              <a:rPr lang="es-ES" sz="2400" dirty="0" err="1"/>
              <a:t>used</a:t>
            </a:r>
            <a:r>
              <a:rPr lang="es-ES" sz="2400" dirty="0"/>
              <a:t> in </a:t>
            </a:r>
            <a:r>
              <a:rPr lang="es-ES" sz="2400" dirty="0" err="1"/>
              <a:t>metastatic</a:t>
            </a:r>
            <a:r>
              <a:rPr lang="es-ES" sz="2400" dirty="0"/>
              <a:t> </a:t>
            </a:r>
            <a:r>
              <a:rPr lang="es-ES" sz="2400" dirty="0" err="1"/>
              <a:t>disease</a:t>
            </a:r>
            <a:endParaRPr lang="es-ES" sz="2400" dirty="0"/>
          </a:p>
          <a:p>
            <a:pPr marL="0" indent="0">
              <a:lnSpc>
                <a:spcPct val="100000"/>
              </a:lnSpc>
              <a:buNone/>
            </a:pPr>
            <a:r>
              <a:rPr lang="es-ES" sz="2400" dirty="0"/>
              <a:t>d. </a:t>
            </a:r>
            <a:r>
              <a:rPr lang="es-ES" sz="2400" dirty="0" err="1"/>
              <a:t>It</a:t>
            </a:r>
            <a:r>
              <a:rPr lang="es-ES" sz="2400" dirty="0"/>
              <a:t> </a:t>
            </a:r>
            <a:r>
              <a:rPr lang="es-ES" sz="2400" dirty="0" err="1"/>
              <a:t>is</a:t>
            </a:r>
            <a:r>
              <a:rPr lang="es-ES" sz="2400" dirty="0"/>
              <a:t> </a:t>
            </a:r>
            <a:r>
              <a:rPr lang="es-ES" sz="2400" dirty="0" err="1"/>
              <a:t>not</a:t>
            </a:r>
            <a:r>
              <a:rPr lang="es-ES" sz="2400" dirty="0"/>
              <a:t> </a:t>
            </a:r>
            <a:r>
              <a:rPr lang="es-ES" sz="2400" dirty="0" err="1"/>
              <a:t>recommended</a:t>
            </a:r>
            <a:endParaRPr lang="es-ES" sz="2400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EF0FEC11-E64E-E143-9AD3-3AC5D566B1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9400" y="3429000"/>
            <a:ext cx="9093200" cy="2870200"/>
          </a:xfrm>
          <a:prstGeom prst="rect">
            <a:avLst/>
          </a:prstGeom>
        </p:spPr>
      </p:pic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EB03FE7F-73B6-DC4C-89B3-BE835887BA52}"/>
              </a:ext>
            </a:extLst>
          </p:cNvPr>
          <p:cNvCxnSpPr/>
          <p:nvPr/>
        </p:nvCxnSpPr>
        <p:spPr>
          <a:xfrm>
            <a:off x="5000625" y="4043363"/>
            <a:ext cx="42862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9CC7A3AD-41B5-2542-A5FD-86041A6181DD}"/>
              </a:ext>
            </a:extLst>
          </p:cNvPr>
          <p:cNvCxnSpPr>
            <a:cxnSpLocks/>
          </p:cNvCxnSpPr>
          <p:nvPr/>
        </p:nvCxnSpPr>
        <p:spPr>
          <a:xfrm>
            <a:off x="7910512" y="4043363"/>
            <a:ext cx="9620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8157EAFB-8094-1D46-A801-D68A443EAE8E}"/>
              </a:ext>
            </a:extLst>
          </p:cNvPr>
          <p:cNvCxnSpPr>
            <a:cxnSpLocks/>
          </p:cNvCxnSpPr>
          <p:nvPr/>
        </p:nvCxnSpPr>
        <p:spPr>
          <a:xfrm>
            <a:off x="1690687" y="4295775"/>
            <a:ext cx="670083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CA65D529-4EEE-8F4E-A0DB-B6E65C167AA8}"/>
              </a:ext>
            </a:extLst>
          </p:cNvPr>
          <p:cNvCxnSpPr>
            <a:cxnSpLocks/>
          </p:cNvCxnSpPr>
          <p:nvPr/>
        </p:nvCxnSpPr>
        <p:spPr>
          <a:xfrm>
            <a:off x="1650206" y="5191125"/>
            <a:ext cx="626030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7342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80D59B9-94DE-274C-A537-7EED0EABFD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EA7277F-94E2-F543-A4F5-FC1F1A362D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BF102D6-9B8C-C14C-BB60-0963F6DDB5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8293" y="0"/>
            <a:ext cx="6115414" cy="685800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5A1B8D51-5706-FD49-BFFD-F7BDE7A300BC}"/>
              </a:ext>
            </a:extLst>
          </p:cNvPr>
          <p:cNvSpPr txBox="1"/>
          <p:nvPr/>
        </p:nvSpPr>
        <p:spPr>
          <a:xfrm>
            <a:off x="9362480" y="6627168"/>
            <a:ext cx="194854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dirty="0"/>
              <a:t>Imagen creada con App </a:t>
            </a:r>
            <a:r>
              <a:rPr lang="es-ES" sz="900" dirty="0" err="1"/>
              <a:t>Playground</a:t>
            </a:r>
            <a:r>
              <a:rPr lang="es-ES" sz="9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358954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39A4873-277A-C449-B81D-8B37C84287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71538"/>
            <a:ext cx="10515600" cy="5305425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/>
              <a:t>What is the main limitation of PSA as a diagnostic marker?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a. It is not organ-specific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b. It is elevated only in prostate cancer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c. It can be elevated in benign conditions like BPH and prostatitis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d. It is not measurable in blood</a:t>
            </a:r>
            <a:endParaRPr lang="es-ES" sz="2400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85867649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39A4873-277A-C449-B81D-8B37C84287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71538"/>
            <a:ext cx="10515600" cy="5305425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/>
              <a:t>What is the main limitation of PSA as a diagnostic marker?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a. It is not organ-specific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b. It is elevated only in prostate cancer</a:t>
            </a:r>
            <a:endParaRPr lang="es-ES" sz="2400" dirty="0"/>
          </a:p>
          <a:p>
            <a:pPr marL="0" indent="0">
              <a:buNone/>
            </a:pPr>
            <a:r>
              <a:rPr lang="en-US" sz="2400" b="1" dirty="0">
                <a:solidFill>
                  <a:srgbClr val="00B050"/>
                </a:solidFill>
              </a:rPr>
              <a:t>c. It can be elevated in benign conditions like BPH and prostatitis</a:t>
            </a:r>
            <a:endParaRPr lang="es-ES" sz="24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2400" dirty="0"/>
              <a:t>d. It is not measurable in blood</a:t>
            </a:r>
            <a:endParaRPr lang="es-ES" sz="2400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2394397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39A4873-277A-C449-B81D-8B37C84287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00088"/>
            <a:ext cx="10515600" cy="581501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/>
              <a:t>What is the main limitation of PSA as a diagnostic marker?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a. It is not organ-specific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b. It is elevated only in prostate cancer</a:t>
            </a:r>
            <a:endParaRPr lang="es-ES" sz="2400" dirty="0"/>
          </a:p>
          <a:p>
            <a:pPr marL="0" indent="0">
              <a:buNone/>
            </a:pPr>
            <a:r>
              <a:rPr lang="en-US" sz="2400" b="1" dirty="0">
                <a:solidFill>
                  <a:srgbClr val="00B050"/>
                </a:solidFill>
              </a:rPr>
              <a:t>c. It can be elevated in benign conditions like BPH and prostatitis</a:t>
            </a:r>
            <a:endParaRPr lang="es-ES" sz="24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2400" dirty="0"/>
              <a:t>d. It is not measurable in blood</a:t>
            </a:r>
          </a:p>
          <a:p>
            <a:pPr marL="0" indent="0">
              <a:buNone/>
            </a:pPr>
            <a:endParaRPr lang="es-ES" sz="2400" dirty="0"/>
          </a:p>
          <a:p>
            <a:pPr marL="0" indent="0">
              <a:buNone/>
            </a:pPr>
            <a:endParaRPr lang="es-ES" sz="2400" dirty="0"/>
          </a:p>
          <a:p>
            <a:pPr marL="0" indent="0">
              <a:buNone/>
            </a:pPr>
            <a:r>
              <a:rPr lang="en-US" sz="2400" b="1" dirty="0"/>
              <a:t>What is the recommended follow-up interval for men with PSA &gt; 1 ng/mL</a:t>
            </a:r>
            <a:endParaRPr lang="es-ES" sz="2400" dirty="0"/>
          </a:p>
          <a:p>
            <a:pPr marL="0" indent="0">
              <a:buNone/>
            </a:pPr>
            <a:r>
              <a:rPr lang="en-US" sz="2400" b="1" dirty="0"/>
              <a:t>at 40 years of age?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a. 6 months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b. 1 year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c. 2 years</a:t>
            </a:r>
          </a:p>
          <a:p>
            <a:pPr marL="0" indent="0">
              <a:buNone/>
            </a:pPr>
            <a:r>
              <a:rPr lang="en-US" sz="2400" dirty="0"/>
              <a:t>d. 5 years</a:t>
            </a: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389021402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39A4873-277A-C449-B81D-8B37C84287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00088"/>
            <a:ext cx="10515600" cy="581501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/>
              <a:t>What is the main limitation of PSA as a diagnostic marker?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a. It is not organ-specific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b. It is elevated only in prostate cancer</a:t>
            </a:r>
            <a:endParaRPr lang="es-ES" sz="2400" dirty="0"/>
          </a:p>
          <a:p>
            <a:pPr marL="0" indent="0">
              <a:buNone/>
            </a:pPr>
            <a:r>
              <a:rPr lang="en-US" sz="2400" b="1" dirty="0">
                <a:solidFill>
                  <a:srgbClr val="00B050"/>
                </a:solidFill>
              </a:rPr>
              <a:t>c. It can be elevated in benign conditions like BPH and prostatitis</a:t>
            </a:r>
            <a:endParaRPr lang="es-ES" sz="24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2400" dirty="0"/>
              <a:t>d. It is not measurable in blood</a:t>
            </a:r>
          </a:p>
          <a:p>
            <a:pPr marL="0" indent="0">
              <a:buNone/>
            </a:pPr>
            <a:endParaRPr lang="es-ES" sz="2400" dirty="0"/>
          </a:p>
          <a:p>
            <a:pPr marL="0" indent="0">
              <a:buNone/>
            </a:pPr>
            <a:endParaRPr lang="es-ES" sz="2400" dirty="0"/>
          </a:p>
          <a:p>
            <a:pPr marL="0" indent="0">
              <a:buNone/>
            </a:pPr>
            <a:r>
              <a:rPr lang="en-US" sz="2400" b="1" dirty="0"/>
              <a:t>What is the recommended follow-up interval for men with PSA &gt; 1 ng/mL</a:t>
            </a:r>
            <a:endParaRPr lang="es-ES" sz="2400" dirty="0"/>
          </a:p>
          <a:p>
            <a:pPr marL="0" indent="0">
              <a:buNone/>
            </a:pPr>
            <a:r>
              <a:rPr lang="en-US" sz="2400" b="1" dirty="0"/>
              <a:t>at 40 years of age?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a. 6 months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b. 1 year</a:t>
            </a:r>
            <a:endParaRPr lang="es-ES" sz="2400" dirty="0"/>
          </a:p>
          <a:p>
            <a:pPr marL="0" indent="0">
              <a:buNone/>
            </a:pPr>
            <a:r>
              <a:rPr lang="en-US" sz="2400" b="1" dirty="0">
                <a:solidFill>
                  <a:srgbClr val="00B050"/>
                </a:solidFill>
              </a:rPr>
              <a:t>c. 2 years</a:t>
            </a:r>
          </a:p>
          <a:p>
            <a:pPr marL="0" indent="0">
              <a:buNone/>
            </a:pPr>
            <a:r>
              <a:rPr lang="en-US" sz="2400" dirty="0"/>
              <a:t>d. 5 years</a:t>
            </a:r>
            <a:endParaRPr lang="es-ES" sz="2400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9EEFD3AC-D181-BA41-94EB-7BEDC9D9BD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5163" y="4901710"/>
            <a:ext cx="8667750" cy="1336229"/>
          </a:xfrm>
          <a:prstGeom prst="rect">
            <a:avLst/>
          </a:prstGeom>
        </p:spPr>
      </p:pic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0A9949E6-3926-7B4D-A3F8-6A55A3F7F565}"/>
              </a:ext>
            </a:extLst>
          </p:cNvPr>
          <p:cNvCxnSpPr>
            <a:cxnSpLocks/>
          </p:cNvCxnSpPr>
          <p:nvPr/>
        </p:nvCxnSpPr>
        <p:spPr>
          <a:xfrm>
            <a:off x="7958138" y="5186363"/>
            <a:ext cx="2300287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E816B42B-7C32-A94E-A1C0-BD9F61FDF3A3}"/>
              </a:ext>
            </a:extLst>
          </p:cNvPr>
          <p:cNvCxnSpPr>
            <a:cxnSpLocks/>
          </p:cNvCxnSpPr>
          <p:nvPr/>
        </p:nvCxnSpPr>
        <p:spPr>
          <a:xfrm>
            <a:off x="5438776" y="5681663"/>
            <a:ext cx="2300287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4752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3BFF11D-29DB-8F45-9051-5D4DC2823C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85825"/>
            <a:ext cx="10515600" cy="5291138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/>
              <a:t>Which imaging modality is recommended for men with abnormal DRE and</a:t>
            </a:r>
            <a:endParaRPr lang="es-ES" sz="2400" dirty="0"/>
          </a:p>
          <a:p>
            <a:pPr marL="0" indent="0">
              <a:buNone/>
            </a:pPr>
            <a:r>
              <a:rPr lang="en-US" sz="2400" b="1" dirty="0"/>
              <a:t>suspicion of extracapsular disease (cT3-4)?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a. Bone scintigraphy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b. MRI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c. CT scan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d. Ultrasound</a:t>
            </a:r>
            <a:endParaRPr lang="es-ES" sz="2400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7913026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3BFF11D-29DB-8F45-9051-5D4DC2823C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28663"/>
            <a:ext cx="10515600" cy="5448300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/>
              <a:t>Which imaging modality is recommended for men with abnormal DRE and</a:t>
            </a:r>
            <a:endParaRPr lang="es-ES" sz="2400" dirty="0"/>
          </a:p>
          <a:p>
            <a:pPr marL="0" indent="0">
              <a:buNone/>
            </a:pPr>
            <a:r>
              <a:rPr lang="en-US" sz="2400" b="1" dirty="0"/>
              <a:t>suspicion of extracapsular disease (cT3-4)?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a. Bone scintigraphy</a:t>
            </a:r>
            <a:endParaRPr lang="es-ES" sz="2400" dirty="0"/>
          </a:p>
          <a:p>
            <a:pPr marL="0" indent="0">
              <a:buNone/>
            </a:pPr>
            <a:r>
              <a:rPr lang="en-US" sz="2400" b="1" dirty="0">
                <a:solidFill>
                  <a:srgbClr val="00B050"/>
                </a:solidFill>
              </a:rPr>
              <a:t>b. MRI</a:t>
            </a:r>
            <a:endParaRPr lang="es-ES" sz="24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2400" dirty="0"/>
              <a:t>c. CT scan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d. Ultrasound</a:t>
            </a:r>
            <a:endParaRPr lang="es-ES" sz="2400" dirty="0"/>
          </a:p>
          <a:p>
            <a:pPr marL="0" indent="0">
              <a:buNone/>
            </a:pPr>
            <a:endParaRPr lang="es-ES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9EE7ACAB-9368-1B4D-8C1E-C6C4E4D404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6714" y="1743075"/>
            <a:ext cx="7273223" cy="1855313"/>
          </a:xfrm>
          <a:prstGeom prst="rect">
            <a:avLst/>
          </a:prstGeom>
        </p:spPr>
      </p:pic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D11C4DCD-7637-A64B-BA63-B0B18FD95E79}"/>
              </a:ext>
            </a:extLst>
          </p:cNvPr>
          <p:cNvCxnSpPr>
            <a:cxnSpLocks/>
          </p:cNvCxnSpPr>
          <p:nvPr/>
        </p:nvCxnSpPr>
        <p:spPr>
          <a:xfrm>
            <a:off x="4829175" y="2771775"/>
            <a:ext cx="591502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318CDB9F-A411-FE47-8454-97659D33B84D}"/>
              </a:ext>
            </a:extLst>
          </p:cNvPr>
          <p:cNvCxnSpPr>
            <a:cxnSpLocks/>
          </p:cNvCxnSpPr>
          <p:nvPr/>
        </p:nvCxnSpPr>
        <p:spPr>
          <a:xfrm>
            <a:off x="3714751" y="3000376"/>
            <a:ext cx="111442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2448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3FFB423-E68F-BE4F-931D-DDE9C8056D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54087"/>
            <a:ext cx="10515600" cy="5132388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/>
              <a:t>What is the recommended next step for a 55-year-old biopsy-</a:t>
            </a:r>
            <a:r>
              <a:rPr lang="en-US" sz="2400" b="1" dirty="0" err="1"/>
              <a:t>näive</a:t>
            </a:r>
            <a:r>
              <a:rPr lang="en-US" sz="2400" b="1" dirty="0"/>
              <a:t> male patient with a PI-RADS 3 lesion, a PSA density of 0.26 ng/ml/cc, and a negative digital rectal examination?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a. PSA monitoring with repeat testing.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b. Blood-based biomarkers such as PHI, 4K Score, </a:t>
            </a:r>
            <a:r>
              <a:rPr lang="en-US" sz="2400" dirty="0" err="1"/>
              <a:t>IsoPSA</a:t>
            </a:r>
            <a:r>
              <a:rPr lang="en-US" sz="2400" dirty="0"/>
              <a:t>, Stockholm 3, or </a:t>
            </a:r>
            <a:r>
              <a:rPr lang="en-US" sz="2400" dirty="0" err="1"/>
              <a:t>Proclarix</a:t>
            </a:r>
            <a:r>
              <a:rPr lang="en-US" sz="2400" dirty="0"/>
              <a:t>.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c. Urine-based biomarkers such as PCA3, </a:t>
            </a:r>
            <a:r>
              <a:rPr lang="en-US" sz="2400" dirty="0" err="1"/>
              <a:t>SelectMDX</a:t>
            </a:r>
            <a:r>
              <a:rPr lang="en-US" sz="2400" dirty="0"/>
              <a:t>, Mi Prostate Score (</a:t>
            </a:r>
            <a:r>
              <a:rPr lang="en-US" sz="2400" dirty="0" err="1"/>
              <a:t>MiPS</a:t>
            </a:r>
            <a:r>
              <a:rPr lang="en-US" sz="2400" dirty="0"/>
              <a:t>), or </a:t>
            </a:r>
            <a:r>
              <a:rPr lang="en-US" sz="2400" dirty="0" err="1"/>
              <a:t>ExoDx</a:t>
            </a:r>
            <a:r>
              <a:rPr lang="en-US" sz="2400" dirty="0"/>
              <a:t>.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d. Perform a targeted biopsy with perilesional sampling.</a:t>
            </a:r>
            <a:endParaRPr lang="es-ES" sz="2400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878377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03B8D21-0206-5742-975F-C6FE9DA7C6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05543"/>
            <a:ext cx="10515600" cy="5371420"/>
          </a:xfrm>
        </p:spPr>
        <p:txBody>
          <a:bodyPr/>
          <a:lstStyle/>
          <a:p>
            <a:pPr marL="0" lvl="0" indent="0">
              <a:buNone/>
            </a:pPr>
            <a:r>
              <a:rPr lang="en-US" sz="2400" b="1" dirty="0"/>
              <a:t>What is the most common presentation of testicular cancer? 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a. Painful testicular mass</a:t>
            </a:r>
            <a:br>
              <a:rPr lang="en-US" sz="2400" dirty="0"/>
            </a:br>
            <a:r>
              <a:rPr lang="en-US" sz="2400" b="1" dirty="0">
                <a:solidFill>
                  <a:srgbClr val="00B050"/>
                </a:solidFill>
              </a:rPr>
              <a:t>b. Painless testicular mass</a:t>
            </a:r>
            <a:br>
              <a:rPr lang="en-US" sz="2400" dirty="0"/>
            </a:br>
            <a:r>
              <a:rPr lang="en-US" sz="2400" dirty="0"/>
              <a:t>c. </a:t>
            </a:r>
            <a:r>
              <a:rPr lang="en-US" sz="2400" dirty="0" err="1"/>
              <a:t>Gynaecomastia</a:t>
            </a:r>
            <a:br>
              <a:rPr lang="en-US" sz="2400" dirty="0"/>
            </a:br>
            <a:r>
              <a:rPr lang="en-US" sz="2400" dirty="0"/>
              <a:t>d. Urinary symptoms</a:t>
            </a:r>
            <a:endParaRPr lang="es-ES" sz="2400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44650459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3FFB423-E68F-BE4F-931D-DDE9C8056D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54087"/>
            <a:ext cx="10515600" cy="5132388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/>
              <a:t>What is the recommended next step for a 55-year-old biopsy-</a:t>
            </a:r>
            <a:r>
              <a:rPr lang="en-US" sz="2400" b="1" dirty="0" err="1"/>
              <a:t>näive</a:t>
            </a:r>
            <a:r>
              <a:rPr lang="en-US" sz="2400" b="1" dirty="0"/>
              <a:t> male patient with a </a:t>
            </a:r>
            <a:r>
              <a:rPr lang="en-US" sz="2400" b="1" dirty="0">
                <a:highlight>
                  <a:srgbClr val="FFFF00"/>
                </a:highlight>
              </a:rPr>
              <a:t>PI-RADS 3</a:t>
            </a:r>
            <a:r>
              <a:rPr lang="en-US" sz="2400" b="1" dirty="0"/>
              <a:t> lesion, </a:t>
            </a:r>
            <a:r>
              <a:rPr lang="en-US" sz="2400" b="1" dirty="0">
                <a:highlight>
                  <a:srgbClr val="FFFF00"/>
                </a:highlight>
              </a:rPr>
              <a:t>a PSA density of 0.26 </a:t>
            </a:r>
            <a:r>
              <a:rPr lang="en-US" sz="2400" b="1" dirty="0"/>
              <a:t>ng/ml/cc, and a </a:t>
            </a:r>
            <a:r>
              <a:rPr lang="en-US" sz="2400" b="1" dirty="0">
                <a:highlight>
                  <a:srgbClr val="FFFF00"/>
                </a:highlight>
              </a:rPr>
              <a:t>negative digital rectal examination?</a:t>
            </a:r>
            <a:endParaRPr lang="es-ES" sz="2400" dirty="0">
              <a:highlight>
                <a:srgbClr val="FFFF00"/>
              </a:highlight>
            </a:endParaRPr>
          </a:p>
          <a:p>
            <a:pPr marL="0" indent="0">
              <a:buNone/>
            </a:pPr>
            <a:r>
              <a:rPr lang="en-US" sz="2400" dirty="0"/>
              <a:t>a. PSA monitoring with repeat testing.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b. Blood-based biomarkers such as PHI, 4K Score, </a:t>
            </a:r>
            <a:r>
              <a:rPr lang="en-US" sz="2400" dirty="0" err="1"/>
              <a:t>IsoPSA</a:t>
            </a:r>
            <a:r>
              <a:rPr lang="en-US" sz="2400" dirty="0"/>
              <a:t>, Stockholm 3, or </a:t>
            </a:r>
            <a:r>
              <a:rPr lang="en-US" sz="2400" dirty="0" err="1"/>
              <a:t>Proclarix</a:t>
            </a:r>
            <a:r>
              <a:rPr lang="en-US" sz="2400" dirty="0"/>
              <a:t>.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c. Urine-based biomarkers such as PCA3, </a:t>
            </a:r>
            <a:r>
              <a:rPr lang="en-US" sz="2400" dirty="0" err="1"/>
              <a:t>SelectMDX</a:t>
            </a:r>
            <a:r>
              <a:rPr lang="en-US" sz="2400" dirty="0"/>
              <a:t>, Mi Prostate Score (</a:t>
            </a:r>
            <a:r>
              <a:rPr lang="en-US" sz="2400" dirty="0" err="1"/>
              <a:t>MiPS</a:t>
            </a:r>
            <a:r>
              <a:rPr lang="en-US" sz="2400" dirty="0"/>
              <a:t>), or </a:t>
            </a:r>
            <a:r>
              <a:rPr lang="en-US" sz="2400" dirty="0" err="1"/>
              <a:t>ExoDx</a:t>
            </a:r>
            <a:r>
              <a:rPr lang="en-US" sz="2400" dirty="0"/>
              <a:t>.</a:t>
            </a:r>
            <a:endParaRPr lang="es-ES" sz="2400" dirty="0"/>
          </a:p>
          <a:p>
            <a:pPr marL="0" indent="0">
              <a:buNone/>
            </a:pPr>
            <a:r>
              <a:rPr lang="en-US" sz="2400" b="1" dirty="0">
                <a:solidFill>
                  <a:srgbClr val="00B050"/>
                </a:solidFill>
              </a:rPr>
              <a:t>d. Perform a targeted biopsy with perilesional sampling.</a:t>
            </a:r>
            <a:endParaRPr lang="es-ES" sz="24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es-ES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45970161-DF40-894E-A1E8-00E831F157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84997"/>
            <a:ext cx="6280150" cy="3488006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6C8B8404-51F1-6A40-9348-D7B66F72E8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1" y="5173003"/>
            <a:ext cx="6280150" cy="1196635"/>
          </a:xfrm>
          <a:prstGeom prst="rect">
            <a:avLst/>
          </a:prstGeom>
        </p:spPr>
      </p:pic>
      <p:sp>
        <p:nvSpPr>
          <p:cNvPr id="6" name="Marco 5">
            <a:extLst>
              <a:ext uri="{FF2B5EF4-FFF2-40B4-BE49-F238E27FC236}">
                <a16:creationId xmlns:a16="http://schemas.microsoft.com/office/drawing/2014/main" id="{42762F15-BD79-5D4B-A79F-91EE18E4B93B}"/>
              </a:ext>
            </a:extLst>
          </p:cNvPr>
          <p:cNvSpPr/>
          <p:nvPr/>
        </p:nvSpPr>
        <p:spPr>
          <a:xfrm>
            <a:off x="9729788" y="2128838"/>
            <a:ext cx="1122362" cy="457200"/>
          </a:xfrm>
          <a:prstGeom prst="frame">
            <a:avLst>
              <a:gd name="adj1" fmla="val 625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7" name="Marco 6">
            <a:extLst>
              <a:ext uri="{FF2B5EF4-FFF2-40B4-BE49-F238E27FC236}">
                <a16:creationId xmlns:a16="http://schemas.microsoft.com/office/drawing/2014/main" id="{18318E47-C528-574E-90A4-3B19470E29EA}"/>
              </a:ext>
            </a:extLst>
          </p:cNvPr>
          <p:cNvSpPr/>
          <p:nvPr/>
        </p:nvSpPr>
        <p:spPr>
          <a:xfrm>
            <a:off x="9729788" y="3520281"/>
            <a:ext cx="1122362" cy="457200"/>
          </a:xfrm>
          <a:prstGeom prst="frame">
            <a:avLst>
              <a:gd name="adj1" fmla="val 625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8" name="Marco 7">
            <a:extLst>
              <a:ext uri="{FF2B5EF4-FFF2-40B4-BE49-F238E27FC236}">
                <a16:creationId xmlns:a16="http://schemas.microsoft.com/office/drawing/2014/main" id="{53BC265F-A103-B14C-92C3-0A1BF1EE3220}"/>
              </a:ext>
            </a:extLst>
          </p:cNvPr>
          <p:cNvSpPr/>
          <p:nvPr/>
        </p:nvSpPr>
        <p:spPr>
          <a:xfrm>
            <a:off x="9729788" y="5629275"/>
            <a:ext cx="1122362" cy="457200"/>
          </a:xfrm>
          <a:prstGeom prst="frame">
            <a:avLst>
              <a:gd name="adj1" fmla="val 625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65650A61-6474-A34B-A0D3-F7F288B7AC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405" y="4595358"/>
            <a:ext cx="4535935" cy="1196635"/>
          </a:xfrm>
          <a:prstGeom prst="rect">
            <a:avLst/>
          </a:prstGeom>
        </p:spPr>
      </p:pic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2B3397AE-B368-0B44-958C-6A092B9A0028}"/>
              </a:ext>
            </a:extLst>
          </p:cNvPr>
          <p:cNvCxnSpPr/>
          <p:nvPr/>
        </p:nvCxnSpPr>
        <p:spPr>
          <a:xfrm>
            <a:off x="485775" y="5791993"/>
            <a:ext cx="1643063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3612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DEDDB59-36B1-2149-805D-5003A05810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57263"/>
            <a:ext cx="10515600" cy="52197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/>
              <a:t>What is the International Society of Urological Pathology (ISUP) grade of 4+3 prostate adenocarcinoma?</a:t>
            </a:r>
            <a:endParaRPr lang="es-ES" sz="2400" b="1" dirty="0"/>
          </a:p>
          <a:p>
            <a:pPr marL="0" lvl="0" indent="0">
              <a:buNone/>
            </a:pPr>
            <a:r>
              <a:rPr lang="en-US" sz="2400" dirty="0"/>
              <a:t>a. 1</a:t>
            </a:r>
            <a:endParaRPr lang="es-ES" sz="2400" dirty="0"/>
          </a:p>
          <a:p>
            <a:pPr marL="0" lvl="0" indent="0">
              <a:buNone/>
            </a:pPr>
            <a:r>
              <a:rPr lang="en-US" sz="2400" dirty="0"/>
              <a:t>b. 2</a:t>
            </a:r>
            <a:endParaRPr lang="es-ES" sz="2400" dirty="0"/>
          </a:p>
          <a:p>
            <a:pPr marL="0" lvl="0" indent="0">
              <a:buNone/>
            </a:pPr>
            <a:r>
              <a:rPr lang="en-US" sz="2400" dirty="0"/>
              <a:t>c. 3</a:t>
            </a:r>
            <a:endParaRPr lang="es-ES" sz="2400" dirty="0"/>
          </a:p>
          <a:p>
            <a:pPr marL="0" lvl="0" indent="0">
              <a:buNone/>
            </a:pPr>
            <a:r>
              <a:rPr lang="en-US" sz="2400" dirty="0"/>
              <a:t>d. 4</a:t>
            </a: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182109990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DEDDB59-36B1-2149-805D-5003A05810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57263"/>
            <a:ext cx="10515600" cy="52197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/>
              <a:t>What is the International Society of Urological Pathology (ISUP) grade of 4+3 prostate adenocarcinoma?</a:t>
            </a:r>
            <a:endParaRPr lang="es-ES" sz="2400" b="1" dirty="0"/>
          </a:p>
          <a:p>
            <a:pPr marL="0" lvl="0" indent="0">
              <a:buNone/>
            </a:pPr>
            <a:r>
              <a:rPr lang="en-US" sz="2400" dirty="0"/>
              <a:t>a. 1</a:t>
            </a:r>
            <a:endParaRPr lang="es-ES" sz="2400" dirty="0"/>
          </a:p>
          <a:p>
            <a:pPr marL="0" lvl="0" indent="0">
              <a:buNone/>
            </a:pPr>
            <a:r>
              <a:rPr lang="en-US" sz="2400" dirty="0"/>
              <a:t>b. 2</a:t>
            </a:r>
            <a:endParaRPr lang="es-ES" sz="2400" dirty="0"/>
          </a:p>
          <a:p>
            <a:pPr marL="0" lvl="0" indent="0">
              <a:buNone/>
            </a:pPr>
            <a:r>
              <a:rPr lang="en-US" sz="2400" b="1" dirty="0">
                <a:solidFill>
                  <a:srgbClr val="00B050"/>
                </a:solidFill>
              </a:rPr>
              <a:t>c. 3</a:t>
            </a:r>
            <a:endParaRPr lang="es-ES" sz="2400" b="1" dirty="0">
              <a:solidFill>
                <a:srgbClr val="00B050"/>
              </a:solidFill>
            </a:endParaRPr>
          </a:p>
          <a:p>
            <a:pPr marL="0" lvl="0" indent="0">
              <a:buNone/>
            </a:pPr>
            <a:r>
              <a:rPr lang="en-US" sz="2400" dirty="0"/>
              <a:t>d. 4</a:t>
            </a:r>
            <a:endParaRPr lang="es-ES" sz="2400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3767396A-2433-ED47-AD8B-1E7431DD1E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887" y="2728912"/>
            <a:ext cx="7805737" cy="1970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428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9F1B7D6-7B4B-6C46-AD19-F77EF00AF6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7225" y="828675"/>
            <a:ext cx="11015663" cy="5348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/>
              <a:t>Which of the following is NOT a recommended indication for germline</a:t>
            </a:r>
            <a:r>
              <a:rPr lang="es-ES" sz="2400" dirty="0"/>
              <a:t> </a:t>
            </a:r>
            <a:r>
              <a:rPr lang="en-US" sz="2400" b="1" dirty="0"/>
              <a:t>testing?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a. Men with metastatic prostate cancer who are candidates for targeted</a:t>
            </a:r>
            <a:r>
              <a:rPr lang="es-ES" sz="2400" dirty="0"/>
              <a:t> </a:t>
            </a:r>
            <a:r>
              <a:rPr lang="en-US" sz="2400" dirty="0"/>
              <a:t>treatment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b. Men with BRCA mutations on somatic testing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c. Men with a single family member diagnosed with prostate cancer at age</a:t>
            </a:r>
            <a:r>
              <a:rPr lang="es-ES" sz="2400" dirty="0"/>
              <a:t> </a:t>
            </a:r>
            <a:r>
              <a:rPr lang="en-US" sz="2400" dirty="0"/>
              <a:t>&gt; 70 years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d. Men with a family history of high-risk germline mutations</a:t>
            </a: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193561235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9F1B7D6-7B4B-6C46-AD19-F77EF00AF6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7225" y="828675"/>
            <a:ext cx="11015663" cy="5348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/>
              <a:t>Which of the following is NOT a recommended indication for germline</a:t>
            </a:r>
            <a:r>
              <a:rPr lang="es-ES" sz="2400" dirty="0"/>
              <a:t> </a:t>
            </a:r>
            <a:r>
              <a:rPr lang="en-US" sz="2400" b="1" dirty="0"/>
              <a:t>testing?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a. Men with metastatic prostate cancer who are candidates for targeted</a:t>
            </a:r>
            <a:r>
              <a:rPr lang="es-ES" sz="2400" dirty="0"/>
              <a:t> </a:t>
            </a:r>
            <a:r>
              <a:rPr lang="en-US" sz="2400" dirty="0"/>
              <a:t>treatment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b. Men with BRCA mutations on somatic testing</a:t>
            </a:r>
            <a:endParaRPr lang="es-ES" sz="2400" dirty="0"/>
          </a:p>
          <a:p>
            <a:pPr marL="0" indent="0">
              <a:buNone/>
            </a:pPr>
            <a:r>
              <a:rPr lang="en-US" sz="2400" b="1" dirty="0">
                <a:solidFill>
                  <a:srgbClr val="00B050"/>
                </a:solidFill>
              </a:rPr>
              <a:t>c. Men with a single family member diagnosed with prostate cancer at age</a:t>
            </a:r>
            <a:r>
              <a:rPr lang="es-ES" sz="2400" b="1" dirty="0">
                <a:solidFill>
                  <a:srgbClr val="00B050"/>
                </a:solidFill>
              </a:rPr>
              <a:t> </a:t>
            </a:r>
            <a:r>
              <a:rPr lang="en-US" sz="2400" b="1" dirty="0">
                <a:solidFill>
                  <a:srgbClr val="00B050"/>
                </a:solidFill>
              </a:rPr>
              <a:t>&gt; 70 years</a:t>
            </a:r>
            <a:endParaRPr lang="es-ES" sz="24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2400" dirty="0"/>
              <a:t>d. Men with a family history of high-risk germline mutations</a:t>
            </a:r>
            <a:endParaRPr lang="es-ES" sz="2400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9396BAD0-803D-894D-B109-A24EB2BD95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3267075"/>
            <a:ext cx="925830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626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608C30C-6CE9-B044-B2D0-41C5C3ECEA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85788"/>
            <a:ext cx="10515600" cy="5591175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/>
              <a:t>A 65-year old man with ISUP grade group 1 prostate adenocarcinoma, PSA 8 ng/ml, induration of both prostate lobes in digital rectal exam (cT2c), cN0, cM0 based on imaging, willing to undergo surgical treatment should be offered radical prostatectomy: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a. Without pelvic lymph node dissection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b. With limited pelvic lymph node dissection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c. With extended pelvic lymph node dissection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d. With extended pelvic and inguinal lymph node dissection</a:t>
            </a:r>
            <a:endParaRPr lang="es-ES" sz="2400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1241826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608C30C-6CE9-B044-B2D0-41C5C3ECEA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85788"/>
            <a:ext cx="10515600" cy="5591175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/>
              <a:t>A 65-year old man with </a:t>
            </a:r>
            <a:r>
              <a:rPr lang="en-US" sz="2400" b="1" dirty="0">
                <a:highlight>
                  <a:srgbClr val="FFFF00"/>
                </a:highlight>
              </a:rPr>
              <a:t>ISUP grade group 1 </a:t>
            </a:r>
            <a:r>
              <a:rPr lang="en-US" sz="2400" b="1" dirty="0"/>
              <a:t>prostate adenocarcinoma, </a:t>
            </a:r>
            <a:r>
              <a:rPr lang="en-US" sz="2400" b="1" dirty="0">
                <a:highlight>
                  <a:srgbClr val="FFFF00"/>
                </a:highlight>
              </a:rPr>
              <a:t>PSA 8 </a:t>
            </a:r>
            <a:r>
              <a:rPr lang="en-US" sz="2400" b="1" dirty="0"/>
              <a:t>ng/ml, induration of both prostate lobes in digital rectal exam </a:t>
            </a:r>
            <a:r>
              <a:rPr lang="en-US" sz="2400" b="1" dirty="0">
                <a:highlight>
                  <a:srgbClr val="FFFF00"/>
                </a:highlight>
              </a:rPr>
              <a:t>(cT2c), cN0, cM0 </a:t>
            </a:r>
            <a:r>
              <a:rPr lang="en-US" sz="2400" b="1" dirty="0"/>
              <a:t>based on imaging, willing to undergo surgical treatment should be offered radical prostatectomy: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a. Without pelvic lymph node dissection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b. With limited pelvic lymph node dissection</a:t>
            </a:r>
            <a:endParaRPr lang="es-ES" sz="2400" dirty="0"/>
          </a:p>
          <a:p>
            <a:pPr marL="0" indent="0">
              <a:buNone/>
            </a:pPr>
            <a:r>
              <a:rPr lang="en-US" sz="2400" b="1" dirty="0">
                <a:solidFill>
                  <a:srgbClr val="00B050"/>
                </a:solidFill>
              </a:rPr>
              <a:t>c. With extended pelvic lymph node dissection</a:t>
            </a:r>
            <a:endParaRPr lang="es-ES" sz="24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2400" dirty="0"/>
              <a:t>d. With extended pelvic and inguinal lymph node dissection</a:t>
            </a:r>
            <a:endParaRPr lang="es-ES" sz="2400" dirty="0"/>
          </a:p>
          <a:p>
            <a:endParaRPr lang="es-ES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0F417D4B-26D6-F744-B702-94BF11FB6D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3817937"/>
            <a:ext cx="4833937" cy="2808287"/>
          </a:xfrm>
          <a:prstGeom prst="rect">
            <a:avLst/>
          </a:prstGeom>
        </p:spPr>
      </p:pic>
      <p:sp>
        <p:nvSpPr>
          <p:cNvPr id="4" name="Marco 3">
            <a:extLst>
              <a:ext uri="{FF2B5EF4-FFF2-40B4-BE49-F238E27FC236}">
                <a16:creationId xmlns:a16="http://schemas.microsoft.com/office/drawing/2014/main" id="{022C4E72-3915-C94A-B629-FEED517EFC05}"/>
              </a:ext>
            </a:extLst>
          </p:cNvPr>
          <p:cNvSpPr/>
          <p:nvPr/>
        </p:nvSpPr>
        <p:spPr>
          <a:xfrm>
            <a:off x="3467478" y="5343525"/>
            <a:ext cx="461586" cy="224356"/>
          </a:xfrm>
          <a:prstGeom prst="fram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5" name="Marco 4">
            <a:extLst>
              <a:ext uri="{FF2B5EF4-FFF2-40B4-BE49-F238E27FC236}">
                <a16:creationId xmlns:a16="http://schemas.microsoft.com/office/drawing/2014/main" id="{ABC331C5-5522-0942-891D-AFDBA4A1B747}"/>
              </a:ext>
            </a:extLst>
          </p:cNvPr>
          <p:cNvSpPr/>
          <p:nvPr/>
        </p:nvSpPr>
        <p:spPr>
          <a:xfrm>
            <a:off x="3467478" y="4356375"/>
            <a:ext cx="706170" cy="297106"/>
          </a:xfrm>
          <a:prstGeom prst="frame">
            <a:avLst>
              <a:gd name="adj1" fmla="val 9453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EA93D5F4-45F8-2243-88CF-1427463516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0273" y="4048494"/>
            <a:ext cx="6261677" cy="188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34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1375BEB-0B88-B24F-AC0A-2A6976C2D2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14400"/>
            <a:ext cx="10515600" cy="5262563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/>
              <a:t>Definition of persistent PSA after radical prostatectomy within 4 to 8 weeks of surgery is:</a:t>
            </a:r>
            <a:endParaRPr lang="es-ES" sz="2400" b="1" dirty="0"/>
          </a:p>
          <a:p>
            <a:pPr marL="0" lvl="0" indent="0">
              <a:buNone/>
            </a:pPr>
            <a:r>
              <a:rPr lang="es-ES" sz="2400" dirty="0">
                <a:sym typeface="Symbol" pitchFamily="2" charset="2"/>
              </a:rPr>
              <a:t>a. </a:t>
            </a:r>
            <a:r>
              <a:rPr lang="es-ES" sz="2400" dirty="0"/>
              <a:t> 0.1 </a:t>
            </a:r>
            <a:r>
              <a:rPr lang="es-ES" sz="2400" dirty="0" err="1"/>
              <a:t>ng</a:t>
            </a:r>
            <a:r>
              <a:rPr lang="es-ES" sz="2400" dirty="0"/>
              <a:t>/ml</a:t>
            </a:r>
          </a:p>
          <a:p>
            <a:pPr marL="0" lvl="0" indent="0">
              <a:buNone/>
            </a:pPr>
            <a:r>
              <a:rPr lang="es-ES" sz="2400" dirty="0">
                <a:sym typeface="Symbol" pitchFamily="2" charset="2"/>
              </a:rPr>
              <a:t>b. </a:t>
            </a:r>
            <a:r>
              <a:rPr lang="es-ES" sz="2400" dirty="0"/>
              <a:t> 0.2 </a:t>
            </a:r>
            <a:r>
              <a:rPr lang="es-ES" sz="2400" dirty="0" err="1"/>
              <a:t>ng</a:t>
            </a:r>
            <a:r>
              <a:rPr lang="es-ES" sz="2400" dirty="0"/>
              <a:t>/ml</a:t>
            </a:r>
          </a:p>
          <a:p>
            <a:pPr marL="0" lvl="0" indent="0">
              <a:buNone/>
            </a:pPr>
            <a:r>
              <a:rPr lang="es-ES" sz="2400" dirty="0">
                <a:sym typeface="Symbol" pitchFamily="2" charset="2"/>
              </a:rPr>
              <a:t>c. </a:t>
            </a:r>
            <a:r>
              <a:rPr lang="es-ES" sz="2400" dirty="0"/>
              <a:t> 0.3 </a:t>
            </a:r>
            <a:r>
              <a:rPr lang="es-ES" sz="2400" dirty="0" err="1"/>
              <a:t>ng</a:t>
            </a:r>
            <a:r>
              <a:rPr lang="es-ES" sz="2400" dirty="0"/>
              <a:t>/ml</a:t>
            </a:r>
          </a:p>
          <a:p>
            <a:pPr marL="0" lvl="0" indent="0">
              <a:buNone/>
            </a:pPr>
            <a:r>
              <a:rPr lang="es-ES" sz="2400" dirty="0">
                <a:sym typeface="Symbol" pitchFamily="2" charset="2"/>
              </a:rPr>
              <a:t>d. </a:t>
            </a:r>
            <a:r>
              <a:rPr lang="es-ES" sz="2400" dirty="0"/>
              <a:t> 0.4 </a:t>
            </a:r>
            <a:r>
              <a:rPr lang="es-ES" sz="2400" dirty="0" err="1"/>
              <a:t>ng</a:t>
            </a:r>
            <a:r>
              <a:rPr lang="es-ES" sz="2400" dirty="0"/>
              <a:t>/ml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12078221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1375BEB-0B88-B24F-AC0A-2A6976C2D2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14400"/>
            <a:ext cx="10515600" cy="56110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/>
              <a:t>Definition of persistent PSA after radical prostatectomy within 4 to 8 weeks of surgery is:</a:t>
            </a:r>
            <a:endParaRPr lang="es-ES" sz="2400" b="1" dirty="0"/>
          </a:p>
          <a:p>
            <a:pPr marL="0" lvl="0" indent="0">
              <a:buNone/>
            </a:pPr>
            <a:r>
              <a:rPr lang="es-ES" sz="2400" b="1" dirty="0">
                <a:solidFill>
                  <a:srgbClr val="00B050"/>
                </a:solidFill>
                <a:sym typeface="Symbol" pitchFamily="2" charset="2"/>
              </a:rPr>
              <a:t>a. </a:t>
            </a:r>
            <a:r>
              <a:rPr lang="es-ES" sz="2400" b="1" dirty="0">
                <a:solidFill>
                  <a:srgbClr val="00B050"/>
                </a:solidFill>
              </a:rPr>
              <a:t> 0.1 </a:t>
            </a:r>
            <a:r>
              <a:rPr lang="es-ES" sz="2400" b="1" dirty="0" err="1">
                <a:solidFill>
                  <a:srgbClr val="00B050"/>
                </a:solidFill>
              </a:rPr>
              <a:t>ng</a:t>
            </a:r>
            <a:r>
              <a:rPr lang="es-ES" sz="2400" b="1" dirty="0">
                <a:solidFill>
                  <a:srgbClr val="00B050"/>
                </a:solidFill>
              </a:rPr>
              <a:t>/ml</a:t>
            </a:r>
          </a:p>
          <a:p>
            <a:pPr marL="0" lvl="0" indent="0">
              <a:buNone/>
            </a:pPr>
            <a:r>
              <a:rPr lang="es-ES" sz="2400" dirty="0">
                <a:sym typeface="Symbol" pitchFamily="2" charset="2"/>
              </a:rPr>
              <a:t>b. </a:t>
            </a:r>
            <a:r>
              <a:rPr lang="es-ES" sz="2400" dirty="0"/>
              <a:t> 0.2 </a:t>
            </a:r>
            <a:r>
              <a:rPr lang="es-ES" sz="2400" dirty="0" err="1"/>
              <a:t>ng</a:t>
            </a:r>
            <a:r>
              <a:rPr lang="es-ES" sz="2400" dirty="0"/>
              <a:t>/ml</a:t>
            </a:r>
          </a:p>
          <a:p>
            <a:pPr marL="0" lvl="0" indent="0">
              <a:lnSpc>
                <a:spcPct val="100000"/>
              </a:lnSpc>
              <a:buNone/>
            </a:pPr>
            <a:r>
              <a:rPr lang="es-ES" sz="2400" dirty="0">
                <a:sym typeface="Symbol" pitchFamily="2" charset="2"/>
              </a:rPr>
              <a:t>c. </a:t>
            </a:r>
            <a:r>
              <a:rPr lang="es-ES" sz="2400" dirty="0"/>
              <a:t> 0.3 </a:t>
            </a:r>
            <a:r>
              <a:rPr lang="es-ES" sz="2400" dirty="0" err="1"/>
              <a:t>ng</a:t>
            </a:r>
            <a:r>
              <a:rPr lang="es-ES" sz="2400" dirty="0"/>
              <a:t>/ml</a:t>
            </a:r>
          </a:p>
          <a:p>
            <a:pPr marL="0" lvl="0" indent="0">
              <a:lnSpc>
                <a:spcPct val="100000"/>
              </a:lnSpc>
              <a:buNone/>
            </a:pPr>
            <a:r>
              <a:rPr lang="es-ES" sz="2400" dirty="0">
                <a:sym typeface="Symbol" pitchFamily="2" charset="2"/>
              </a:rPr>
              <a:t>d. </a:t>
            </a:r>
            <a:r>
              <a:rPr lang="es-ES" sz="2400" dirty="0"/>
              <a:t> 0.4 </a:t>
            </a:r>
            <a:r>
              <a:rPr lang="es-ES" sz="2400" dirty="0" err="1"/>
              <a:t>ng</a:t>
            </a:r>
            <a:r>
              <a:rPr lang="es-ES" sz="2400" dirty="0"/>
              <a:t>/ml</a:t>
            </a:r>
          </a:p>
          <a:p>
            <a:pPr marL="0" lvl="0" indent="0">
              <a:lnSpc>
                <a:spcPct val="100000"/>
              </a:lnSpc>
              <a:buNone/>
            </a:pP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315941801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1375BEB-0B88-B24F-AC0A-2A6976C2D2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14400"/>
            <a:ext cx="10515600" cy="56110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/>
              <a:t>Definition of persistent PSA after radical prostatectomy within 4 to 8 weeks of surgery is:</a:t>
            </a:r>
            <a:endParaRPr lang="es-ES" sz="2400" b="1" dirty="0"/>
          </a:p>
          <a:p>
            <a:pPr marL="0" lvl="0" indent="0">
              <a:buNone/>
            </a:pPr>
            <a:r>
              <a:rPr lang="es-ES" sz="2400" b="1" dirty="0">
                <a:solidFill>
                  <a:srgbClr val="00B050"/>
                </a:solidFill>
                <a:sym typeface="Symbol" pitchFamily="2" charset="2"/>
              </a:rPr>
              <a:t>a. </a:t>
            </a:r>
            <a:r>
              <a:rPr lang="es-ES" sz="2400" b="1" dirty="0">
                <a:solidFill>
                  <a:srgbClr val="00B050"/>
                </a:solidFill>
              </a:rPr>
              <a:t> 0.1 </a:t>
            </a:r>
            <a:r>
              <a:rPr lang="es-ES" sz="2400" b="1" dirty="0" err="1">
                <a:solidFill>
                  <a:srgbClr val="00B050"/>
                </a:solidFill>
              </a:rPr>
              <a:t>ng</a:t>
            </a:r>
            <a:r>
              <a:rPr lang="es-ES" sz="2400" b="1" dirty="0">
                <a:solidFill>
                  <a:srgbClr val="00B050"/>
                </a:solidFill>
              </a:rPr>
              <a:t>/ml</a:t>
            </a:r>
          </a:p>
          <a:p>
            <a:pPr marL="0" lvl="0" indent="0">
              <a:buNone/>
            </a:pPr>
            <a:r>
              <a:rPr lang="es-ES" sz="2400" dirty="0">
                <a:sym typeface="Symbol" pitchFamily="2" charset="2"/>
              </a:rPr>
              <a:t>b. </a:t>
            </a:r>
            <a:r>
              <a:rPr lang="es-ES" sz="2400" dirty="0"/>
              <a:t> 0.2 </a:t>
            </a:r>
            <a:r>
              <a:rPr lang="es-ES" sz="2400" dirty="0" err="1"/>
              <a:t>ng</a:t>
            </a:r>
            <a:r>
              <a:rPr lang="es-ES" sz="2400" dirty="0"/>
              <a:t>/ml</a:t>
            </a:r>
          </a:p>
          <a:p>
            <a:pPr marL="0" lvl="0" indent="0">
              <a:lnSpc>
                <a:spcPct val="100000"/>
              </a:lnSpc>
              <a:buNone/>
            </a:pPr>
            <a:r>
              <a:rPr lang="es-ES" sz="2400" dirty="0">
                <a:sym typeface="Symbol" pitchFamily="2" charset="2"/>
              </a:rPr>
              <a:t>c. </a:t>
            </a:r>
            <a:r>
              <a:rPr lang="es-ES" sz="2400" dirty="0"/>
              <a:t> 0.3 </a:t>
            </a:r>
            <a:r>
              <a:rPr lang="es-ES" sz="2400" dirty="0" err="1"/>
              <a:t>ng</a:t>
            </a:r>
            <a:r>
              <a:rPr lang="es-ES" sz="2400" dirty="0"/>
              <a:t>/ml</a:t>
            </a:r>
          </a:p>
          <a:p>
            <a:pPr marL="0" lvl="0" indent="0">
              <a:lnSpc>
                <a:spcPct val="100000"/>
              </a:lnSpc>
              <a:buNone/>
            </a:pPr>
            <a:r>
              <a:rPr lang="es-ES" sz="2400" dirty="0">
                <a:sym typeface="Symbol" pitchFamily="2" charset="2"/>
              </a:rPr>
              <a:t>d. </a:t>
            </a:r>
            <a:r>
              <a:rPr lang="es-ES" sz="2400" dirty="0"/>
              <a:t> 0.4 </a:t>
            </a:r>
            <a:r>
              <a:rPr lang="es-ES" sz="2400" dirty="0" err="1"/>
              <a:t>ng</a:t>
            </a:r>
            <a:r>
              <a:rPr lang="es-ES" sz="2400" dirty="0"/>
              <a:t>/ml</a:t>
            </a:r>
          </a:p>
          <a:p>
            <a:pPr marL="0" lvl="0" indent="0">
              <a:lnSpc>
                <a:spcPct val="100000"/>
              </a:lnSpc>
              <a:buNone/>
            </a:pPr>
            <a:endParaRPr lang="es-ES" sz="24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2400" b="1" dirty="0"/>
              <a:t>Which of the following defines the EAU low-risk group for biochemical recurrence after radical prostatectomy?</a:t>
            </a:r>
            <a:br>
              <a:rPr lang="en-US" sz="2400" dirty="0"/>
            </a:br>
            <a:r>
              <a:rPr lang="en-US" sz="2400" dirty="0"/>
              <a:t>A. PSA doubling time ≤ 1 year and pathological ISUP grade group 4–5</a:t>
            </a:r>
            <a:br>
              <a:rPr lang="en-US" sz="2400" dirty="0"/>
            </a:br>
            <a:r>
              <a:rPr lang="en-US" sz="2400" dirty="0"/>
              <a:t>b. PSA doubling time &gt; 1 year and pathological ISUP grade group &lt; 4</a:t>
            </a:r>
            <a:br>
              <a:rPr lang="en-US" sz="2400" dirty="0"/>
            </a:br>
            <a:r>
              <a:rPr lang="en-US" sz="2400" dirty="0"/>
              <a:t>c. Interval to biochemical failure ≤ 18 months and biopsy ISUP grade group 4–5</a:t>
            </a:r>
            <a:br>
              <a:rPr lang="en-US" sz="2400" dirty="0"/>
            </a:br>
            <a:r>
              <a:rPr lang="en-US" sz="2400" dirty="0"/>
              <a:t>d. PSA &gt; 20 ng/mL and cT2c</a:t>
            </a: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39328484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03B8D21-0206-5742-975F-C6FE9DA7C6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05543"/>
            <a:ext cx="10515600" cy="5371420"/>
          </a:xfrm>
        </p:spPr>
        <p:txBody>
          <a:bodyPr/>
          <a:lstStyle/>
          <a:p>
            <a:pPr marL="0" lvl="0" indent="0">
              <a:buNone/>
            </a:pPr>
            <a:r>
              <a:rPr lang="en-US" sz="2400" b="1" dirty="0"/>
              <a:t>What is the most common presentation of testicular cancer? 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a. Painful testicular mass</a:t>
            </a:r>
            <a:br>
              <a:rPr lang="en-US" sz="2400" dirty="0"/>
            </a:br>
            <a:r>
              <a:rPr lang="en-US" sz="2400" b="1" dirty="0">
                <a:solidFill>
                  <a:srgbClr val="00B050"/>
                </a:solidFill>
              </a:rPr>
              <a:t>b. Painless testicular mass</a:t>
            </a:r>
            <a:br>
              <a:rPr lang="en-US" sz="2400" dirty="0"/>
            </a:br>
            <a:r>
              <a:rPr lang="en-US" sz="2400" dirty="0"/>
              <a:t>c. </a:t>
            </a:r>
            <a:r>
              <a:rPr lang="en-US" sz="2400" dirty="0" err="1"/>
              <a:t>Gynaecomastia</a:t>
            </a:r>
            <a:br>
              <a:rPr lang="en-US" sz="2400" dirty="0"/>
            </a:br>
            <a:r>
              <a:rPr lang="en-US" sz="2400" dirty="0"/>
              <a:t>d. Urinary symptoms</a:t>
            </a:r>
            <a:endParaRPr lang="es-ES" sz="2400" dirty="0"/>
          </a:p>
          <a:p>
            <a:pPr marL="0" indent="0">
              <a:buNone/>
            </a:pPr>
            <a:endParaRPr lang="es-ES" dirty="0"/>
          </a:p>
          <a:p>
            <a:pPr marL="0" lvl="0" indent="0">
              <a:buNone/>
            </a:pPr>
            <a:r>
              <a:rPr lang="en-US" sz="2400" b="1" dirty="0"/>
              <a:t>What serum tumor markers should be measured before and after orchidectomy in testicular cancer patients? 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a. PSA, CA-125, LDH</a:t>
            </a:r>
            <a:br>
              <a:rPr lang="en-US" sz="2400" dirty="0"/>
            </a:br>
            <a:r>
              <a:rPr lang="en-US" sz="2400" dirty="0"/>
              <a:t>b. AFP, </a:t>
            </a:r>
            <a:r>
              <a:rPr lang="es-ES" sz="2400" dirty="0"/>
              <a:t>β</a:t>
            </a:r>
            <a:r>
              <a:rPr lang="en-US" sz="2400" dirty="0"/>
              <a:t>-</a:t>
            </a:r>
            <a:r>
              <a:rPr lang="en-US" sz="2400" dirty="0" err="1"/>
              <a:t>hCG</a:t>
            </a:r>
            <a:r>
              <a:rPr lang="en-US" sz="2400" dirty="0"/>
              <a:t>, LDH</a:t>
            </a:r>
            <a:br>
              <a:rPr lang="en-US" sz="2400" dirty="0"/>
            </a:br>
            <a:r>
              <a:rPr lang="en-US" sz="2400" dirty="0"/>
              <a:t>c. CEA, CA 19-9, </a:t>
            </a:r>
            <a:r>
              <a:rPr lang="es-ES" sz="2400" dirty="0"/>
              <a:t>β</a:t>
            </a:r>
            <a:r>
              <a:rPr lang="en-US" sz="2400" dirty="0"/>
              <a:t>-</a:t>
            </a:r>
            <a:r>
              <a:rPr lang="en-US" sz="2400" dirty="0" err="1"/>
              <a:t>hCG</a:t>
            </a:r>
            <a:br>
              <a:rPr lang="en-US" sz="2400" dirty="0"/>
            </a:br>
            <a:r>
              <a:rPr lang="en-US" sz="2400" dirty="0"/>
              <a:t>d. AFP, PSA, CEA</a:t>
            </a:r>
            <a:endParaRPr lang="es-ES" sz="2400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3991940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1375BEB-0B88-B24F-AC0A-2A6976C2D2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14400"/>
            <a:ext cx="10515600" cy="56110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/>
              <a:t>Definition of persistent PSA after radical prostatectomy within 4 to 8 weeks of surgery is:</a:t>
            </a:r>
            <a:endParaRPr lang="es-ES" sz="2400" b="1" dirty="0"/>
          </a:p>
          <a:p>
            <a:pPr marL="0" lvl="0" indent="0">
              <a:buNone/>
            </a:pPr>
            <a:r>
              <a:rPr lang="es-ES" sz="2400" b="1" dirty="0">
                <a:solidFill>
                  <a:srgbClr val="00B050"/>
                </a:solidFill>
                <a:sym typeface="Symbol" pitchFamily="2" charset="2"/>
              </a:rPr>
              <a:t>a. </a:t>
            </a:r>
            <a:r>
              <a:rPr lang="es-ES" sz="2400" b="1" dirty="0">
                <a:solidFill>
                  <a:srgbClr val="00B050"/>
                </a:solidFill>
              </a:rPr>
              <a:t> 0.1 </a:t>
            </a:r>
            <a:r>
              <a:rPr lang="es-ES" sz="2400" b="1" dirty="0" err="1">
                <a:solidFill>
                  <a:srgbClr val="00B050"/>
                </a:solidFill>
              </a:rPr>
              <a:t>ng</a:t>
            </a:r>
            <a:r>
              <a:rPr lang="es-ES" sz="2400" b="1" dirty="0">
                <a:solidFill>
                  <a:srgbClr val="00B050"/>
                </a:solidFill>
              </a:rPr>
              <a:t>/ml</a:t>
            </a:r>
          </a:p>
          <a:p>
            <a:pPr marL="0" lvl="0" indent="0">
              <a:buNone/>
            </a:pPr>
            <a:r>
              <a:rPr lang="es-ES" sz="2400" dirty="0">
                <a:sym typeface="Symbol" pitchFamily="2" charset="2"/>
              </a:rPr>
              <a:t>b. </a:t>
            </a:r>
            <a:r>
              <a:rPr lang="es-ES" sz="2400" dirty="0"/>
              <a:t> 0.2 </a:t>
            </a:r>
            <a:r>
              <a:rPr lang="es-ES" sz="2400" dirty="0" err="1"/>
              <a:t>ng</a:t>
            </a:r>
            <a:r>
              <a:rPr lang="es-ES" sz="2400" dirty="0"/>
              <a:t>/ml</a:t>
            </a:r>
          </a:p>
          <a:p>
            <a:pPr marL="0" lvl="0" indent="0">
              <a:lnSpc>
                <a:spcPct val="100000"/>
              </a:lnSpc>
              <a:buNone/>
            </a:pPr>
            <a:r>
              <a:rPr lang="es-ES" sz="2400" dirty="0">
                <a:sym typeface="Symbol" pitchFamily="2" charset="2"/>
              </a:rPr>
              <a:t>c. </a:t>
            </a:r>
            <a:r>
              <a:rPr lang="es-ES" sz="2400" dirty="0"/>
              <a:t> 0.3 </a:t>
            </a:r>
            <a:r>
              <a:rPr lang="es-ES" sz="2400" dirty="0" err="1"/>
              <a:t>ng</a:t>
            </a:r>
            <a:r>
              <a:rPr lang="es-ES" sz="2400" dirty="0"/>
              <a:t>/ml</a:t>
            </a:r>
          </a:p>
          <a:p>
            <a:pPr marL="0" lvl="0" indent="0">
              <a:lnSpc>
                <a:spcPct val="100000"/>
              </a:lnSpc>
              <a:buNone/>
            </a:pPr>
            <a:r>
              <a:rPr lang="es-ES" sz="2400" dirty="0">
                <a:sym typeface="Symbol" pitchFamily="2" charset="2"/>
              </a:rPr>
              <a:t>d. </a:t>
            </a:r>
            <a:r>
              <a:rPr lang="es-ES" sz="2400" dirty="0"/>
              <a:t> 0.4 </a:t>
            </a:r>
            <a:r>
              <a:rPr lang="es-ES" sz="2400" dirty="0" err="1"/>
              <a:t>ng</a:t>
            </a:r>
            <a:r>
              <a:rPr lang="es-ES" sz="2400" dirty="0"/>
              <a:t>/ml</a:t>
            </a:r>
          </a:p>
          <a:p>
            <a:pPr marL="0" lvl="0" indent="0">
              <a:lnSpc>
                <a:spcPct val="100000"/>
              </a:lnSpc>
              <a:buNone/>
            </a:pPr>
            <a:endParaRPr lang="es-ES" sz="24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2400" b="1" dirty="0"/>
              <a:t>Which of the following defines the EAU </a:t>
            </a:r>
            <a:r>
              <a:rPr lang="en-US" sz="2400" b="1" dirty="0">
                <a:highlight>
                  <a:srgbClr val="FFFF00"/>
                </a:highlight>
              </a:rPr>
              <a:t>low-risk</a:t>
            </a:r>
            <a:r>
              <a:rPr lang="en-US" sz="2400" b="1" dirty="0"/>
              <a:t> group for biochemical recurrence after </a:t>
            </a:r>
            <a:r>
              <a:rPr lang="en-US" sz="2400" b="1" dirty="0">
                <a:highlight>
                  <a:srgbClr val="FFFF00"/>
                </a:highlight>
              </a:rPr>
              <a:t>radical prostatectomy</a:t>
            </a:r>
            <a:r>
              <a:rPr lang="en-US" sz="2400" b="1" dirty="0"/>
              <a:t>?</a:t>
            </a:r>
            <a:br>
              <a:rPr lang="en-US" sz="2400" dirty="0"/>
            </a:br>
            <a:r>
              <a:rPr lang="en-US" sz="2400" dirty="0"/>
              <a:t>A. PSA doubling time ≤ 1 year and pathological ISUP grade group 4–5</a:t>
            </a:r>
            <a:br>
              <a:rPr lang="en-US" sz="2400" dirty="0"/>
            </a:br>
            <a:r>
              <a:rPr lang="en-US" sz="2400" b="1" dirty="0">
                <a:solidFill>
                  <a:srgbClr val="00B050"/>
                </a:solidFill>
              </a:rPr>
              <a:t>b. PSA doubling time &gt; 1 year and pathological ISUP grade group &lt; 4</a:t>
            </a:r>
            <a:br>
              <a:rPr lang="en-US" sz="2400" b="1" dirty="0">
                <a:solidFill>
                  <a:srgbClr val="00B050"/>
                </a:solidFill>
              </a:rPr>
            </a:br>
            <a:r>
              <a:rPr lang="en-US" sz="2400" dirty="0"/>
              <a:t>c. Interval to biochemical failure ≤ 18 months and biopsy ISUP grade group 4–5</a:t>
            </a:r>
            <a:br>
              <a:rPr lang="en-US" sz="2400" dirty="0"/>
            </a:br>
            <a:r>
              <a:rPr lang="en-US" sz="2400" dirty="0"/>
              <a:t>d. PSA &gt; 20 ng/mL and cT2c</a:t>
            </a:r>
            <a:endParaRPr lang="es-ES" sz="2400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8A5ED1D-C945-F944-A33D-B9876D564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3882" y="1713345"/>
            <a:ext cx="7559918" cy="2165927"/>
          </a:xfrm>
          <a:prstGeom prst="rect">
            <a:avLst/>
          </a:prstGeom>
        </p:spPr>
      </p:pic>
      <p:sp>
        <p:nvSpPr>
          <p:cNvPr id="4" name="Marco 3">
            <a:extLst>
              <a:ext uri="{FF2B5EF4-FFF2-40B4-BE49-F238E27FC236}">
                <a16:creationId xmlns:a16="http://schemas.microsoft.com/office/drawing/2014/main" id="{94CC8B45-093A-4B46-8A09-046585A11515}"/>
              </a:ext>
            </a:extLst>
          </p:cNvPr>
          <p:cNvSpPr/>
          <p:nvPr/>
        </p:nvSpPr>
        <p:spPr>
          <a:xfrm>
            <a:off x="3893127" y="2189019"/>
            <a:ext cx="3976255" cy="969818"/>
          </a:xfrm>
          <a:prstGeom prst="frame">
            <a:avLst>
              <a:gd name="adj1" fmla="val 316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539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ED89769-F153-2246-8BAE-2A48908BCD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182" y="845127"/>
            <a:ext cx="11236036" cy="53318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/>
              <a:t>A 65-year-old asymptomatic man with a PSA-level of 95 ng/ml is diagnosed with a Gleason score 8 (4+4) adenocarcinoma of the prostate. A bone scan reveals 3 bone lesions. ADT is started with LHRH agonist subcutaneous injection. After 3 months, before the next LRH agonist injection, PSA is 120 ng/ml. What should be the next step?</a:t>
            </a:r>
            <a:endParaRPr lang="es-ES" sz="2400" b="1" dirty="0"/>
          </a:p>
          <a:p>
            <a:pPr marL="0" lvl="0" indent="0">
              <a:buNone/>
            </a:pPr>
            <a:r>
              <a:rPr lang="en-US" sz="2400" dirty="0"/>
              <a:t>a. Check the testosterone level</a:t>
            </a:r>
            <a:endParaRPr lang="es-ES" sz="2400" dirty="0"/>
          </a:p>
          <a:p>
            <a:pPr marL="0" lvl="0" indent="0">
              <a:buNone/>
            </a:pPr>
            <a:r>
              <a:rPr lang="en-US" sz="2400" dirty="0"/>
              <a:t>b. Add bicalutamide to the LHRH </a:t>
            </a:r>
            <a:r>
              <a:rPr lang="en-US" sz="2400" dirty="0" err="1"/>
              <a:t>agoinst</a:t>
            </a:r>
            <a:r>
              <a:rPr lang="en-US" sz="2400" dirty="0"/>
              <a:t> re-injection</a:t>
            </a:r>
            <a:endParaRPr lang="es-ES" sz="2400" dirty="0"/>
          </a:p>
          <a:p>
            <a:pPr marL="0" lvl="0" indent="0">
              <a:buNone/>
            </a:pPr>
            <a:r>
              <a:rPr lang="en-US" sz="2400" dirty="0"/>
              <a:t>c. Add abiraterone to the LHRH </a:t>
            </a:r>
            <a:r>
              <a:rPr lang="en-US" sz="2400" dirty="0" err="1"/>
              <a:t>agoinst</a:t>
            </a:r>
            <a:r>
              <a:rPr lang="en-US" sz="2400" dirty="0"/>
              <a:t> re-injection</a:t>
            </a:r>
            <a:endParaRPr lang="es-ES" sz="2400" dirty="0"/>
          </a:p>
          <a:p>
            <a:pPr marL="0" lvl="0" indent="0">
              <a:buNone/>
            </a:pPr>
            <a:r>
              <a:rPr lang="en-US" sz="2400" dirty="0"/>
              <a:t>d. Start docetaxel chemotherapy regimen</a:t>
            </a: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146671083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ED89769-F153-2246-8BAE-2A48908BCD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182" y="845127"/>
            <a:ext cx="11236036" cy="53318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/>
              <a:t>A 65-year-old asymptomatic man with a PSA-level of 95 ng/ml is diagnosed with a Gleason score 8 (4+4) adenocarcinoma of the prostate. A bone scan reveals 3 bone lesions. ADT is started with LHRH agonist subcutaneous injection. After 3 months, before the next LRH agonist injection, PSA is 120 ng/ml. What should be the next step?</a:t>
            </a:r>
            <a:endParaRPr lang="es-ES" sz="2400" b="1" dirty="0"/>
          </a:p>
          <a:p>
            <a:pPr marL="0" lvl="0" indent="0">
              <a:buNone/>
            </a:pPr>
            <a:r>
              <a:rPr lang="en-US" sz="2400" b="1" dirty="0">
                <a:solidFill>
                  <a:srgbClr val="00B050"/>
                </a:solidFill>
              </a:rPr>
              <a:t>a. Check the testosterone level</a:t>
            </a:r>
            <a:endParaRPr lang="es-ES" sz="2400" b="1" dirty="0">
              <a:solidFill>
                <a:srgbClr val="00B050"/>
              </a:solidFill>
            </a:endParaRPr>
          </a:p>
          <a:p>
            <a:pPr marL="0" lvl="0" indent="0">
              <a:buNone/>
            </a:pPr>
            <a:r>
              <a:rPr lang="en-US" sz="2400" dirty="0"/>
              <a:t>b. Add bicalutamide to the LHRH </a:t>
            </a:r>
            <a:r>
              <a:rPr lang="en-US" sz="2400" dirty="0" err="1"/>
              <a:t>agoinst</a:t>
            </a:r>
            <a:r>
              <a:rPr lang="en-US" sz="2400" dirty="0"/>
              <a:t> re-injection</a:t>
            </a:r>
            <a:endParaRPr lang="es-ES" sz="2400" dirty="0"/>
          </a:p>
          <a:p>
            <a:pPr marL="0" lvl="0" indent="0">
              <a:buNone/>
            </a:pPr>
            <a:r>
              <a:rPr lang="en-US" sz="2400" dirty="0"/>
              <a:t>c. Add abiraterone to the LHRH </a:t>
            </a:r>
            <a:r>
              <a:rPr lang="en-US" sz="2400" dirty="0" err="1"/>
              <a:t>agoinst</a:t>
            </a:r>
            <a:r>
              <a:rPr lang="en-US" sz="2400" dirty="0"/>
              <a:t> re-injection</a:t>
            </a:r>
            <a:endParaRPr lang="es-ES" sz="2400" dirty="0"/>
          </a:p>
          <a:p>
            <a:pPr marL="0" lvl="0" indent="0">
              <a:buNone/>
            </a:pPr>
            <a:r>
              <a:rPr lang="en-US" sz="2400" dirty="0"/>
              <a:t>d. Start docetaxel chemotherapy regimen</a:t>
            </a: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229859995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CBC5981-D9B9-C847-9A9D-931B8091BB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42109"/>
            <a:ext cx="10515600" cy="5234854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/>
              <a:t>Which agent is recommended in patients with non-metastatic castration-resistant prostate cancer (</a:t>
            </a:r>
            <a:r>
              <a:rPr lang="en-US" sz="2400" b="1" dirty="0" err="1"/>
              <a:t>nmCRPC</a:t>
            </a:r>
            <a:r>
              <a:rPr lang="en-US" sz="2400" b="1" dirty="0"/>
              <a:t>) and a PSA doubling-time &lt; 10 months, to prolong time to metastases and increase overall survival?</a:t>
            </a:r>
            <a:endParaRPr lang="es-ES" sz="2400" dirty="0"/>
          </a:p>
          <a:p>
            <a:pPr marL="0" indent="0">
              <a:buNone/>
            </a:pPr>
            <a:r>
              <a:rPr lang="es-ES" sz="2400" dirty="0"/>
              <a:t>a. </a:t>
            </a:r>
            <a:r>
              <a:rPr lang="es-ES" sz="2400" dirty="0" err="1"/>
              <a:t>Abiraterone</a:t>
            </a:r>
            <a:r>
              <a:rPr lang="es-ES" sz="2400" dirty="0"/>
              <a:t> </a:t>
            </a:r>
            <a:r>
              <a:rPr lang="es-ES" sz="2400" dirty="0" err="1"/>
              <a:t>acetate</a:t>
            </a:r>
            <a:endParaRPr lang="es-ES" sz="2400" dirty="0"/>
          </a:p>
          <a:p>
            <a:pPr marL="0" indent="0">
              <a:buNone/>
            </a:pPr>
            <a:r>
              <a:rPr lang="es-ES" sz="2400" dirty="0"/>
              <a:t>b. </a:t>
            </a:r>
            <a:r>
              <a:rPr lang="es-ES" sz="2400" dirty="0" err="1"/>
              <a:t>Apalutamide</a:t>
            </a:r>
            <a:endParaRPr lang="es-ES" sz="2400" dirty="0"/>
          </a:p>
          <a:p>
            <a:pPr marL="0" indent="0">
              <a:buNone/>
            </a:pPr>
            <a:r>
              <a:rPr lang="es-ES" sz="2400" dirty="0"/>
              <a:t>c. </a:t>
            </a:r>
            <a:r>
              <a:rPr lang="es-ES" sz="2400" dirty="0" err="1"/>
              <a:t>Bicalutamide</a:t>
            </a:r>
            <a:endParaRPr lang="es-ES" sz="2400" dirty="0"/>
          </a:p>
          <a:p>
            <a:pPr marL="0" indent="0">
              <a:buNone/>
            </a:pPr>
            <a:r>
              <a:rPr lang="es-ES" sz="2400" dirty="0"/>
              <a:t>d. </a:t>
            </a:r>
            <a:r>
              <a:rPr lang="es-ES" sz="2400" dirty="0" err="1"/>
              <a:t>Durvalumab</a:t>
            </a:r>
            <a:endParaRPr lang="es-ES" sz="2400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0691536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CBC5981-D9B9-C847-9A9D-931B8091BB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42109"/>
            <a:ext cx="10515600" cy="5234854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/>
              <a:t>Which agent is recommended in patients with non-metastatic castration-resistant prostate cancer (</a:t>
            </a:r>
            <a:r>
              <a:rPr lang="en-US" sz="2400" b="1" dirty="0" err="1"/>
              <a:t>nmCRPC</a:t>
            </a:r>
            <a:r>
              <a:rPr lang="en-US" sz="2400" b="1" dirty="0"/>
              <a:t>) and a PSA doubling-time &lt; 10 months, to prolong time to metastases and increase overall survival?</a:t>
            </a:r>
            <a:endParaRPr lang="es-ES" sz="2400" dirty="0"/>
          </a:p>
          <a:p>
            <a:pPr marL="0" indent="0">
              <a:buNone/>
            </a:pPr>
            <a:r>
              <a:rPr lang="es-ES" sz="2400" dirty="0"/>
              <a:t>a. </a:t>
            </a:r>
            <a:r>
              <a:rPr lang="es-ES" sz="2400" dirty="0" err="1"/>
              <a:t>Abiraterone</a:t>
            </a:r>
            <a:r>
              <a:rPr lang="es-ES" sz="2400" dirty="0"/>
              <a:t> </a:t>
            </a:r>
            <a:r>
              <a:rPr lang="es-ES" sz="2400" dirty="0" err="1"/>
              <a:t>acetate</a:t>
            </a:r>
            <a:endParaRPr lang="es-ES" sz="2400" dirty="0"/>
          </a:p>
          <a:p>
            <a:pPr marL="0" indent="0">
              <a:buNone/>
            </a:pPr>
            <a:r>
              <a:rPr lang="es-ES" sz="2400" b="1" dirty="0">
                <a:solidFill>
                  <a:srgbClr val="00B050"/>
                </a:solidFill>
              </a:rPr>
              <a:t>b. </a:t>
            </a:r>
            <a:r>
              <a:rPr lang="es-ES" sz="2400" b="1" dirty="0" err="1">
                <a:solidFill>
                  <a:srgbClr val="00B050"/>
                </a:solidFill>
              </a:rPr>
              <a:t>Apalutamide</a:t>
            </a:r>
            <a:endParaRPr lang="es-ES" sz="24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s-ES" sz="2400" dirty="0"/>
              <a:t>c. </a:t>
            </a:r>
            <a:r>
              <a:rPr lang="es-ES" sz="2400" dirty="0" err="1"/>
              <a:t>Bicalutamide</a:t>
            </a:r>
            <a:endParaRPr lang="es-ES" sz="2400" dirty="0"/>
          </a:p>
          <a:p>
            <a:pPr marL="0" indent="0">
              <a:buNone/>
            </a:pPr>
            <a:r>
              <a:rPr lang="es-ES" sz="2400" dirty="0"/>
              <a:t>d. </a:t>
            </a:r>
            <a:r>
              <a:rPr lang="es-ES" sz="2400" dirty="0" err="1"/>
              <a:t>Durvalumab</a:t>
            </a:r>
            <a:endParaRPr lang="es-ES" sz="2400" dirty="0"/>
          </a:p>
          <a:p>
            <a:endParaRPr lang="es-ES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D18BF11E-2199-C64D-9076-6662C24634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89" y="2099524"/>
            <a:ext cx="7666398" cy="1946003"/>
          </a:xfrm>
          <a:prstGeom prst="rect">
            <a:avLst/>
          </a:prstGeom>
        </p:spPr>
      </p:pic>
      <p:sp>
        <p:nvSpPr>
          <p:cNvPr id="4" name="Marco 3">
            <a:extLst>
              <a:ext uri="{FF2B5EF4-FFF2-40B4-BE49-F238E27FC236}">
                <a16:creationId xmlns:a16="http://schemas.microsoft.com/office/drawing/2014/main" id="{D58DB424-2388-0049-9379-83DB2B623501}"/>
              </a:ext>
            </a:extLst>
          </p:cNvPr>
          <p:cNvSpPr/>
          <p:nvPr/>
        </p:nvSpPr>
        <p:spPr>
          <a:xfrm>
            <a:off x="3969327" y="2299855"/>
            <a:ext cx="4551218" cy="207818"/>
          </a:xfrm>
          <a:prstGeom prst="fram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C084299-DFCD-0B40-8B7F-FBA5077A0A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9550" y="4261988"/>
            <a:ext cx="9232900" cy="123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44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90E99FB-3CA8-AE42-9762-88D5FFF17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9E0F879-3117-914B-AB48-33A4E6EA0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565B9B3-B705-AE44-A2A2-96C29AE097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5450" y="2228850"/>
            <a:ext cx="626110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1134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03B8D21-0206-5742-975F-C6FE9DA7C6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05543"/>
            <a:ext cx="10515600" cy="5371420"/>
          </a:xfrm>
        </p:spPr>
        <p:txBody>
          <a:bodyPr/>
          <a:lstStyle/>
          <a:p>
            <a:pPr marL="0" lvl="0" indent="0">
              <a:buNone/>
            </a:pPr>
            <a:r>
              <a:rPr lang="en-US" sz="2400" b="1" dirty="0"/>
              <a:t>What is the most common presentation of testicular cancer? 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a. Painful testicular mass</a:t>
            </a:r>
            <a:br>
              <a:rPr lang="en-US" sz="2400" dirty="0"/>
            </a:br>
            <a:r>
              <a:rPr lang="en-US" sz="2400" b="1" dirty="0">
                <a:solidFill>
                  <a:srgbClr val="00B050"/>
                </a:solidFill>
              </a:rPr>
              <a:t>b. Painless testicular mass</a:t>
            </a:r>
            <a:br>
              <a:rPr lang="en-US" sz="2400" dirty="0"/>
            </a:br>
            <a:r>
              <a:rPr lang="en-US" sz="2400" dirty="0"/>
              <a:t>c. </a:t>
            </a:r>
            <a:r>
              <a:rPr lang="en-US" sz="2400" dirty="0" err="1"/>
              <a:t>Gynaecomastia</a:t>
            </a:r>
            <a:br>
              <a:rPr lang="en-US" sz="2400" dirty="0"/>
            </a:br>
            <a:r>
              <a:rPr lang="en-US" sz="2400" dirty="0"/>
              <a:t>d. Urinary symptoms</a:t>
            </a:r>
            <a:endParaRPr lang="es-ES" sz="2400" dirty="0"/>
          </a:p>
          <a:p>
            <a:pPr marL="0" indent="0">
              <a:buNone/>
            </a:pPr>
            <a:endParaRPr lang="es-ES" dirty="0"/>
          </a:p>
          <a:p>
            <a:pPr marL="0" lvl="0" indent="0">
              <a:buNone/>
            </a:pPr>
            <a:r>
              <a:rPr lang="en-US" sz="2400" b="1" dirty="0"/>
              <a:t>What serum tumor markers should be measured before and after orchidectomy in testicular cancer patients? 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a. PSA, CA-125, LDH</a:t>
            </a:r>
            <a:br>
              <a:rPr lang="en-US" sz="2400" dirty="0"/>
            </a:br>
            <a:r>
              <a:rPr lang="en-US" sz="2400" b="1" dirty="0">
                <a:solidFill>
                  <a:srgbClr val="00B050"/>
                </a:solidFill>
              </a:rPr>
              <a:t>b. AFP, </a:t>
            </a:r>
            <a:r>
              <a:rPr lang="es-ES" sz="2400" b="1" dirty="0">
                <a:solidFill>
                  <a:srgbClr val="00B050"/>
                </a:solidFill>
              </a:rPr>
              <a:t>β</a:t>
            </a:r>
            <a:r>
              <a:rPr lang="en-US" sz="2400" b="1" dirty="0">
                <a:solidFill>
                  <a:srgbClr val="00B050"/>
                </a:solidFill>
              </a:rPr>
              <a:t>-</a:t>
            </a:r>
            <a:r>
              <a:rPr lang="en-US" sz="2400" b="1" dirty="0" err="1">
                <a:solidFill>
                  <a:srgbClr val="00B050"/>
                </a:solidFill>
              </a:rPr>
              <a:t>hCG</a:t>
            </a:r>
            <a:r>
              <a:rPr lang="en-US" sz="2400" b="1" dirty="0">
                <a:solidFill>
                  <a:srgbClr val="00B050"/>
                </a:solidFill>
              </a:rPr>
              <a:t>, LDH</a:t>
            </a:r>
            <a:br>
              <a:rPr lang="en-US" sz="2400" dirty="0"/>
            </a:br>
            <a:r>
              <a:rPr lang="en-US" sz="2400" dirty="0"/>
              <a:t>c. CEA, CA 19-9, </a:t>
            </a:r>
            <a:r>
              <a:rPr lang="es-ES" sz="2400" dirty="0"/>
              <a:t>β</a:t>
            </a:r>
            <a:r>
              <a:rPr lang="en-US" sz="2400" dirty="0"/>
              <a:t>-</a:t>
            </a:r>
            <a:r>
              <a:rPr lang="en-US" sz="2400" dirty="0" err="1"/>
              <a:t>hCG</a:t>
            </a:r>
            <a:br>
              <a:rPr lang="en-US" sz="2400" dirty="0"/>
            </a:br>
            <a:r>
              <a:rPr lang="en-US" sz="2400" dirty="0"/>
              <a:t>d. AFP, PSA, CEA</a:t>
            </a:r>
            <a:endParaRPr lang="es-ES" sz="2400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2908880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B629FAD-86B3-A742-8D85-AC8A188F9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05543"/>
            <a:ext cx="10515600" cy="5371420"/>
          </a:xfrm>
        </p:spPr>
        <p:txBody>
          <a:bodyPr/>
          <a:lstStyle/>
          <a:p>
            <a:pPr marL="0" lvl="0" indent="0">
              <a:buNone/>
            </a:pPr>
            <a:r>
              <a:rPr lang="en-US" sz="2400" b="1" dirty="0"/>
              <a:t>Which of the following is TRUE regarding testicular self-examination? 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a. It is recommended for all men regardless of risk</a:t>
            </a:r>
            <a:br>
              <a:rPr lang="en-US" sz="2400" dirty="0"/>
            </a:br>
            <a:r>
              <a:rPr lang="en-US" sz="2400" dirty="0"/>
              <a:t>b. It is recommended only for men with a history of cryptorchidism or family history of testicular cancer</a:t>
            </a:r>
            <a:br>
              <a:rPr lang="en-US" sz="2400" dirty="0"/>
            </a:br>
            <a:r>
              <a:rPr lang="en-US" sz="2400" dirty="0"/>
              <a:t>c. It is not recommended due to lack of evidence</a:t>
            </a:r>
            <a:br>
              <a:rPr lang="en-US" sz="2400" dirty="0"/>
            </a:br>
            <a:r>
              <a:rPr lang="en-US" sz="2400" dirty="0"/>
              <a:t>d. It replaces the need for imaging</a:t>
            </a:r>
            <a:endParaRPr lang="es-ES" sz="2400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1479683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B629FAD-86B3-A742-8D85-AC8A188F9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05543"/>
            <a:ext cx="10515600" cy="5617028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/>
              <a:t>Which of the following is TRUE regarding testicular self-examination? 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a. It is recommended for all men regardless of risk</a:t>
            </a:r>
            <a:br>
              <a:rPr lang="en-US" sz="2400" dirty="0"/>
            </a:br>
            <a:r>
              <a:rPr lang="en-US" sz="2400" b="1" dirty="0">
                <a:solidFill>
                  <a:srgbClr val="00B050"/>
                </a:solidFill>
              </a:rPr>
              <a:t>b. It is recommended only for men with a history of cryptorchidism or family history of testicular cancer</a:t>
            </a:r>
            <a:br>
              <a:rPr lang="en-US" sz="2400" dirty="0"/>
            </a:br>
            <a:r>
              <a:rPr lang="en-US" sz="2400" dirty="0"/>
              <a:t>c. It is not recommended due to lack of evidence</a:t>
            </a:r>
            <a:br>
              <a:rPr lang="en-US" sz="2400" dirty="0"/>
            </a:br>
            <a:r>
              <a:rPr lang="en-US" sz="2400" dirty="0"/>
              <a:t>d. It replaces the need for imaging</a:t>
            </a:r>
            <a:endParaRPr lang="es-ES" sz="2400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5D30252B-D0BD-0643-8B64-AE8B3756CE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1450" y="3429000"/>
            <a:ext cx="9156700" cy="139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697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51CC414-0352-BD42-9F3B-3CBAC70734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59971"/>
            <a:ext cx="10515600" cy="5316992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/>
              <a:t>AFP is a serum </a:t>
            </a:r>
            <a:r>
              <a:rPr lang="en-US" sz="2400" b="1" dirty="0" err="1"/>
              <a:t>tumour</a:t>
            </a:r>
            <a:r>
              <a:rPr lang="en-US" sz="2400" b="1" dirty="0"/>
              <a:t> marker used in the evaluation of testicular cancer. What is the average serum half-life of AFP?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a. 2-3 days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b. 5-7 days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c. 10-14 days</a:t>
            </a:r>
            <a:endParaRPr lang="es-ES" sz="2400" dirty="0"/>
          </a:p>
          <a:p>
            <a:pPr marL="0" indent="0">
              <a:buNone/>
            </a:pPr>
            <a:r>
              <a:rPr lang="en-US" sz="2400" dirty="0"/>
              <a:t>d. 21-28 days</a:t>
            </a:r>
            <a:endParaRPr lang="es-ES" sz="2400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9866301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5911</TotalTime>
  <Words>3125</Words>
  <Application>Microsoft Macintosh PowerPoint</Application>
  <PresentationFormat>Panorámica</PresentationFormat>
  <Paragraphs>269</Paragraphs>
  <Slides>55</Slides>
  <Notes>5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55</vt:i4>
      </vt:variant>
    </vt:vector>
  </HeadingPairs>
  <TitlesOfParts>
    <vt:vector size="59" baseType="lpstr">
      <vt:lpstr>Arial</vt:lpstr>
      <vt:lpstr>Calibri</vt:lpstr>
      <vt:lpstr>Calibri Light</vt:lpstr>
      <vt:lpstr>Tema de Office</vt:lpstr>
      <vt:lpstr>PREGUNTAS EBU  Cáncer de testículo Cáncer de pene Cáncer de próstata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PREGUNTAS EBU  Cáncer de testículo Cáncer de pene Cáncer de próstata</dc:title>
  <dc:creator>Manuel Espárrago González</dc:creator>
  <cp:lastModifiedBy>Irene Cienfuegos Belmonte</cp:lastModifiedBy>
  <cp:revision>39</cp:revision>
  <dcterms:created xsi:type="dcterms:W3CDTF">2024-09-10T07:59:56Z</dcterms:created>
  <dcterms:modified xsi:type="dcterms:W3CDTF">2025-11-08T17:22:18Z</dcterms:modified>
</cp:coreProperties>
</file>